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329" r:id="rId4"/>
    <p:sldId id="258" r:id="rId5"/>
    <p:sldId id="259" r:id="rId6"/>
    <p:sldId id="316" r:id="rId7"/>
    <p:sldId id="332" r:id="rId8"/>
    <p:sldId id="260" r:id="rId9"/>
    <p:sldId id="261" r:id="rId10"/>
    <p:sldId id="317" r:id="rId11"/>
    <p:sldId id="262" r:id="rId12"/>
    <p:sldId id="335" r:id="rId13"/>
    <p:sldId id="263" r:id="rId14"/>
    <p:sldId id="334" r:id="rId15"/>
    <p:sldId id="264" r:id="rId16"/>
    <p:sldId id="265" r:id="rId17"/>
    <p:sldId id="337" r:id="rId18"/>
    <p:sldId id="266" r:id="rId19"/>
    <p:sldId id="338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339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40" r:id="rId61"/>
    <p:sldId id="341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D66DC4-1EF8-438E-A336-3BBFE2ACC39A}" v="103" dt="2025-10-19T12:57:59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00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64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221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7069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91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854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74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412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78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38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80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20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3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01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79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46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5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B9CFF-7EC5-412D-8DEA-4FFFD1128974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477AC-4C3A-4A34-8F15-50F3EEC97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10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0E74-B2CA-E606-04E4-F7D81D6F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946" y="2056427"/>
            <a:ext cx="9001462" cy="2387600"/>
          </a:xfrm>
        </p:spPr>
        <p:txBody>
          <a:bodyPr/>
          <a:lstStyle/>
          <a:p>
            <a:r>
              <a:rPr lang="en-US" dirty="0"/>
              <a:t>Female reproductive organs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0416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45EFD-A99C-B531-6CCA-2A3F23BEC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What is PCOD, Cause, symptoms, and Treatment? - Infinity Care Hospital  Varanasi">
            <a:extLst>
              <a:ext uri="{FF2B5EF4-FFF2-40B4-BE49-F238E27FC236}">
                <a16:creationId xmlns:a16="http://schemas.microsoft.com/office/drawing/2014/main" id="{12C5BE9C-884F-A5D5-0290-625B13DA2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34480" cy="331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Oophorectomy">
            <a:extLst>
              <a:ext uri="{FF2B5EF4-FFF2-40B4-BE49-F238E27FC236}">
                <a16:creationId xmlns:a16="http://schemas.microsoft.com/office/drawing/2014/main" id="{1F12633C-7CB0-97A2-CB36-FA5D3BA7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80" y="1"/>
            <a:ext cx="5557520" cy="331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Ectopic Pregnancy: Causes, Symptoms &amp; Treatments">
            <a:extLst>
              <a:ext uri="{FF2B5EF4-FFF2-40B4-BE49-F238E27FC236}">
                <a16:creationId xmlns:a16="http://schemas.microsoft.com/office/drawing/2014/main" id="{567883CA-9218-5F60-DEBB-A99D0750D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7240"/>
            <a:ext cx="2921000" cy="3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What Is Salpingitis? Causes, Symptoms ...">
            <a:extLst>
              <a:ext uri="{FF2B5EF4-FFF2-40B4-BE49-F238E27FC236}">
                <a16:creationId xmlns:a16="http://schemas.microsoft.com/office/drawing/2014/main" id="{D0FB72DE-108D-EF5E-7431-CEC2DDDA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470" y="3317240"/>
            <a:ext cx="5601530" cy="3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What is Tubectomy? | How is Tubectomy performed? | Sagar Hospitals">
            <a:extLst>
              <a:ext uri="{FF2B5EF4-FFF2-40B4-BE49-F238E27FC236}">
                <a16:creationId xmlns:a16="http://schemas.microsoft.com/office/drawing/2014/main" id="{5162F1DD-A7A9-8355-3945-44068ECD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3317240"/>
            <a:ext cx="3669470" cy="3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3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ABFD-3F1D-AC13-9AFD-2ACAFC96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1D88-209E-7F2F-D24C-8F1E119C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Anatomy of the Female Reproductive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1DB7-C0E2-B35F-D6DD-FA3144AC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761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3. Uterus</a:t>
            </a:r>
          </a:p>
          <a:p>
            <a:r>
              <a:rPr lang="en-IN" b="1" dirty="0"/>
              <a:t>Prolapse of uterus</a:t>
            </a:r>
            <a:r>
              <a:rPr lang="en-IN" dirty="0"/>
              <a:t>: Descent of uterus into the vagina due to weakness of pelvic floor and ligaments.</a:t>
            </a:r>
          </a:p>
          <a:p>
            <a:r>
              <a:rPr lang="en-IN" b="1" dirty="0"/>
              <a:t>Fibroids (leiomyomas)</a:t>
            </a:r>
            <a:r>
              <a:rPr lang="en-IN" dirty="0"/>
              <a:t>: Benign </a:t>
            </a:r>
            <a:r>
              <a:rPr lang="en-IN" dirty="0" err="1"/>
              <a:t>tumors</a:t>
            </a:r>
            <a:r>
              <a:rPr lang="en-IN" dirty="0"/>
              <a:t> of uterine wall causing heavy bleeding and infertility.</a:t>
            </a:r>
          </a:p>
          <a:p>
            <a:r>
              <a:rPr lang="en-IN" b="1" dirty="0"/>
              <a:t>Endometriosis</a:t>
            </a:r>
            <a:r>
              <a:rPr lang="en-IN" dirty="0"/>
              <a:t>: Presence of endometrial tissue outside uterus → dysmenorrhea (painful menstruation), infertility.</a:t>
            </a:r>
          </a:p>
          <a:p>
            <a:r>
              <a:rPr lang="en-IN" b="1" dirty="0"/>
              <a:t>Caesarean section</a:t>
            </a:r>
            <a:r>
              <a:rPr lang="en-IN" dirty="0"/>
              <a:t>: Surgical incision in lower uterine segment for delivery.</a:t>
            </a:r>
          </a:p>
          <a:p>
            <a:r>
              <a:rPr lang="en-IN" b="1" dirty="0"/>
              <a:t>Hysterectomy</a:t>
            </a:r>
            <a:r>
              <a:rPr lang="en-IN" dirty="0"/>
              <a:t>: Surgical removal of uterus (due to </a:t>
            </a:r>
            <a:r>
              <a:rPr lang="en-IN" dirty="0" err="1"/>
              <a:t>tumors</a:t>
            </a:r>
            <a:r>
              <a:rPr lang="en-IN" dirty="0"/>
              <a:t>, prolapse, severe bleeding, etc.).</a:t>
            </a:r>
          </a:p>
        </p:txBody>
      </p:sp>
    </p:spTree>
    <p:extLst>
      <p:ext uri="{BB962C8B-B14F-4D97-AF65-F5344CB8AC3E}">
        <p14:creationId xmlns:p14="http://schemas.microsoft.com/office/powerpoint/2010/main" val="173579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DB707-DCC2-62FB-576E-0126880F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Uterine Prolapse Causes, Symptoms, and ...">
            <a:extLst>
              <a:ext uri="{FF2B5EF4-FFF2-40B4-BE49-F238E27FC236}">
                <a16:creationId xmlns:a16="http://schemas.microsoft.com/office/drawing/2014/main" id="{F30CD9CD-4437-936C-F4FC-1AE65CAB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6802" cy="451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terine Fibroids: Causes, Symptoms &amp; Treatment">
            <a:extLst>
              <a:ext uri="{FF2B5EF4-FFF2-40B4-BE49-F238E27FC236}">
                <a16:creationId xmlns:a16="http://schemas.microsoft.com/office/drawing/2014/main" id="{6F22EE3B-DE5F-84C2-88DC-94D06964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802" y="0"/>
            <a:ext cx="4009573" cy="45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Endometriosis: Causes, Symptoms, Diagnosis &amp; Treatment">
            <a:extLst>
              <a:ext uri="{FF2B5EF4-FFF2-40B4-BE49-F238E27FC236}">
                <a16:creationId xmlns:a16="http://schemas.microsoft.com/office/drawing/2014/main" id="{96180A93-4348-FD48-4581-D97A7501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75" y="0"/>
            <a:ext cx="4365625" cy="45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aesarean (C-section) | Pregnancy Birth and Baby">
            <a:extLst>
              <a:ext uri="{FF2B5EF4-FFF2-40B4-BE49-F238E27FC236}">
                <a16:creationId xmlns:a16="http://schemas.microsoft.com/office/drawing/2014/main" id="{9A6AF3EF-BB30-1E13-60AA-FA709BD9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12920"/>
            <a:ext cx="6607629" cy="23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ysterectomy: MedlinePlus Medical Encyclopedia">
            <a:extLst>
              <a:ext uri="{FF2B5EF4-FFF2-40B4-BE49-F238E27FC236}">
                <a16:creationId xmlns:a16="http://schemas.microsoft.com/office/drawing/2014/main" id="{7986CCA6-C490-3062-1EBE-774B2727C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8" y="4512920"/>
            <a:ext cx="5584372" cy="239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8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EF638-9B37-F974-76A9-8158F9D8D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C1D7-83F0-FC03-5DD1-D57B6D1E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Anatomy of the Female Reproductive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5B0EA-C4D2-C2EA-40E7-4EC1A052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4. Cervix</a:t>
            </a:r>
          </a:p>
          <a:p>
            <a:r>
              <a:rPr lang="en-IN" b="1" dirty="0"/>
              <a:t>Carcinoma cervix</a:t>
            </a:r>
            <a:r>
              <a:rPr lang="en-IN" dirty="0"/>
              <a:t>: Common </a:t>
            </a:r>
            <a:r>
              <a:rPr lang="en-IN" dirty="0" err="1"/>
              <a:t>gynecological</a:t>
            </a:r>
            <a:r>
              <a:rPr lang="en-IN" dirty="0"/>
              <a:t> cancer; screening done via Pap smear.</a:t>
            </a:r>
          </a:p>
          <a:p>
            <a:r>
              <a:rPr lang="en-IN" b="1" dirty="0"/>
              <a:t>Cervical incompetence</a:t>
            </a:r>
            <a:r>
              <a:rPr lang="en-IN" dirty="0"/>
              <a:t>: Leads to recurrent miscarriages, treated with cerclage (stitching cervix).</a:t>
            </a:r>
          </a:p>
          <a:p>
            <a:r>
              <a:rPr lang="en-IN" b="1" dirty="0"/>
              <a:t>Cervical dilation</a:t>
            </a:r>
            <a:r>
              <a:rPr lang="en-IN" dirty="0"/>
              <a:t>: Necessary during </a:t>
            </a:r>
            <a:r>
              <a:rPr lang="en-IN" dirty="0" err="1"/>
              <a:t>labor</a:t>
            </a:r>
            <a:r>
              <a:rPr lang="en-IN" dirty="0"/>
              <a:t>; sometimes induced artificially.</a:t>
            </a:r>
          </a:p>
        </p:txBody>
      </p:sp>
    </p:spTree>
    <p:extLst>
      <p:ext uri="{BB962C8B-B14F-4D97-AF65-F5344CB8AC3E}">
        <p14:creationId xmlns:p14="http://schemas.microsoft.com/office/powerpoint/2010/main" val="294286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08C08-66B3-2E4E-6D0E-13244705C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hat is Cervical Cancer?">
            <a:extLst>
              <a:ext uri="{FF2B5EF4-FFF2-40B4-BE49-F238E27FC236}">
                <a16:creationId xmlns:a16="http://schemas.microsoft.com/office/drawing/2014/main" id="{9D439DA4-4868-DBD5-730F-E745975F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79029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efinition of Pap smear - NCI Dictionary of Cancer Terms - NCI">
            <a:extLst>
              <a:ext uri="{FF2B5EF4-FFF2-40B4-BE49-F238E27FC236}">
                <a16:creationId xmlns:a16="http://schemas.microsoft.com/office/drawing/2014/main" id="{05447EC7-142F-88A8-97E6-1C282428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029" y="-1"/>
            <a:ext cx="5812971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ncompetent Cervix: Symptoms, Causes and Treatment">
            <a:extLst>
              <a:ext uri="{FF2B5EF4-FFF2-40B4-BE49-F238E27FC236}">
                <a16:creationId xmlns:a16="http://schemas.microsoft.com/office/drawing/2014/main" id="{678F5A4B-8DAA-169C-9B33-37F48E9C4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5585C-66E7-0F1D-83C7-DBA8130F7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7456"/>
            <a:ext cx="6400799" cy="2713832"/>
          </a:xfrm>
          <a:prstGeom prst="rect">
            <a:avLst/>
          </a:prstGeom>
        </p:spPr>
      </p:pic>
      <p:sp>
        <p:nvSpPr>
          <p:cNvPr id="6" name="AutoShape 10" descr="Dilation Of The Cervix | What You Need To Know | BellyBelly">
            <a:extLst>
              <a:ext uri="{FF2B5EF4-FFF2-40B4-BE49-F238E27FC236}">
                <a16:creationId xmlns:a16="http://schemas.microsoft.com/office/drawing/2014/main" id="{153F9050-DAC2-DCB1-7EF7-9BB157F52D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6DA47-4ADE-8FC4-C838-9B92786CF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99" y="4134375"/>
            <a:ext cx="5791201" cy="27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8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55BA-BD12-5FC4-3602-E6629AEC1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7BED-5678-EE33-C5BA-DEAD6194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Anatomy of the Female Reproductive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E3A2-06E6-4B58-3660-941D7E521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5. Vagina</a:t>
            </a:r>
          </a:p>
          <a:p>
            <a:r>
              <a:rPr lang="en-IN" b="1" dirty="0"/>
              <a:t>Birth canal</a:t>
            </a:r>
            <a:r>
              <a:rPr lang="en-IN" dirty="0"/>
              <a:t>: Important in normal delivery.</a:t>
            </a:r>
          </a:p>
          <a:p>
            <a:r>
              <a:rPr lang="en-IN" b="1" dirty="0"/>
              <a:t>Vaginal tears</a:t>
            </a:r>
            <a:r>
              <a:rPr lang="en-IN" dirty="0"/>
              <a:t>: During childbirth, repaired surgically.</a:t>
            </a:r>
          </a:p>
          <a:p>
            <a:r>
              <a:rPr lang="en-IN" b="1" dirty="0"/>
              <a:t>Vaginal infections</a:t>
            </a:r>
            <a:r>
              <a:rPr lang="en-IN" dirty="0"/>
              <a:t>: Candidiasis, bacterial vaginosis, trichomoniasis.</a:t>
            </a:r>
          </a:p>
          <a:p>
            <a:r>
              <a:rPr lang="en-IN" b="1" dirty="0"/>
              <a:t>Pessary insertion</a:t>
            </a:r>
            <a:r>
              <a:rPr lang="en-IN" dirty="0"/>
              <a:t>: Used in cases of uterine prolapse</a:t>
            </a:r>
          </a:p>
        </p:txBody>
      </p:sp>
    </p:spTree>
    <p:extLst>
      <p:ext uri="{BB962C8B-B14F-4D97-AF65-F5344CB8AC3E}">
        <p14:creationId xmlns:p14="http://schemas.microsoft.com/office/powerpoint/2010/main" val="323429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ED98-9122-447B-3F2E-ABAADAE7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85F7-5CE3-776C-5C5F-AC2A4E3B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Anatomy of the Female Reproductive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06F6-32A1-6228-37F0-70610CA5A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6. Pelvic Floor &amp; Perineum</a:t>
            </a:r>
          </a:p>
          <a:p>
            <a:r>
              <a:rPr lang="en-IN" b="1" dirty="0"/>
              <a:t>Episiotomy</a:t>
            </a:r>
            <a:r>
              <a:rPr lang="en-IN" dirty="0"/>
              <a:t>: Surgical incision in perineum during difficult delivery to prevent uncontrolled tears.</a:t>
            </a:r>
          </a:p>
          <a:p>
            <a:r>
              <a:rPr lang="en-IN" b="1" dirty="0"/>
              <a:t>Pelvic floor weakness</a:t>
            </a:r>
            <a:r>
              <a:rPr lang="en-IN" dirty="0"/>
              <a:t>: Leads to prolapse of uterus, bladder (cystocele), or rectum (rectocele).</a:t>
            </a:r>
          </a:p>
          <a:p>
            <a:r>
              <a:rPr lang="en-IN" b="1" dirty="0"/>
              <a:t>Kegel’s exercises</a:t>
            </a:r>
            <a:r>
              <a:rPr lang="en-IN" dirty="0"/>
              <a:t>: Strengthen pelvic floor muscles.</a:t>
            </a:r>
          </a:p>
        </p:txBody>
      </p:sp>
    </p:spTree>
    <p:extLst>
      <p:ext uri="{BB962C8B-B14F-4D97-AF65-F5344CB8AC3E}">
        <p14:creationId xmlns:p14="http://schemas.microsoft.com/office/powerpoint/2010/main" val="2644662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026D9-47B0-8CAD-A479-4F204742B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erineal Tearing with vaginal delivery - Foundational Concepts">
            <a:extLst>
              <a:ext uri="{FF2B5EF4-FFF2-40B4-BE49-F238E27FC236}">
                <a16:creationId xmlns:a16="http://schemas.microsoft.com/office/drawing/2014/main" id="{99DE23D1-E0C5-32D8-0FCB-0CDE08FB7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68885" cy="39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Vaginal Pessaries - Brazosport Women's Health">
            <a:extLst>
              <a:ext uri="{FF2B5EF4-FFF2-40B4-BE49-F238E27FC236}">
                <a16:creationId xmlns:a16="http://schemas.microsoft.com/office/drawing/2014/main" id="{12D6A152-BA1E-BC67-212C-4B14B1EC7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84" y="0"/>
            <a:ext cx="8223115" cy="39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pisiotomy - Wikipedia">
            <a:extLst>
              <a:ext uri="{FF2B5EF4-FFF2-40B4-BE49-F238E27FC236}">
                <a16:creationId xmlns:a16="http://schemas.microsoft.com/office/drawing/2014/main" id="{74A7A06D-B200-902F-7243-190D4D89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8263"/>
            <a:ext cx="2917723" cy="291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The Symptoms Of Weak Pelvic Floor Muscles? What Can I Do To  Strengthen Them?">
            <a:extLst>
              <a:ext uri="{FF2B5EF4-FFF2-40B4-BE49-F238E27FC236}">
                <a16:creationId xmlns:a16="http://schemas.microsoft.com/office/drawing/2014/main" id="{792EB6C4-EF00-6224-2AB2-816C540B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23" y="3968885"/>
            <a:ext cx="5793658" cy="287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partum Kegel Exercises: Your Path to Postpartum Recovery - Dr. Madhu  Goel">
            <a:extLst>
              <a:ext uri="{FF2B5EF4-FFF2-40B4-BE49-F238E27FC236}">
                <a16:creationId xmlns:a16="http://schemas.microsoft.com/office/drawing/2014/main" id="{F9768D91-2C09-1E03-E0BB-F01A73F1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381" y="3948982"/>
            <a:ext cx="3480618" cy="291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91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80871-080D-AED9-A960-46C833A0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C6FB-1133-F177-3565-062A9CBE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Anatomy of the Female Reproductive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43C4-9920-C635-51E9-A86E8B53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7. Mammary Glands (Related)</a:t>
            </a:r>
          </a:p>
          <a:p>
            <a:r>
              <a:rPr lang="en-US" b="1" dirty="0"/>
              <a:t>Breast cancer</a:t>
            </a:r>
            <a:r>
              <a:rPr lang="en-US" dirty="0"/>
              <a:t>: Common in females; screening via self-exam and mammography.</a:t>
            </a:r>
          </a:p>
          <a:p>
            <a:r>
              <a:rPr lang="en-US" b="1" dirty="0"/>
              <a:t>Mastitis</a:t>
            </a:r>
            <a:r>
              <a:rPr lang="en-US" dirty="0"/>
              <a:t>: Inflammation during lactation.</a:t>
            </a:r>
          </a:p>
          <a:p>
            <a:r>
              <a:rPr lang="en-US" b="1" dirty="0"/>
              <a:t>Mastectomy</a:t>
            </a:r>
            <a:r>
              <a:rPr lang="en-US" dirty="0"/>
              <a:t>: Surgical removal of breast in carcinoma.</a:t>
            </a:r>
          </a:p>
        </p:txBody>
      </p:sp>
    </p:spTree>
    <p:extLst>
      <p:ext uri="{BB962C8B-B14F-4D97-AF65-F5344CB8AC3E}">
        <p14:creationId xmlns:p14="http://schemas.microsoft.com/office/powerpoint/2010/main" val="2417868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east Cancer: Symptoms, Types, Causes &amp; Treatment">
            <a:extLst>
              <a:ext uri="{FF2B5EF4-FFF2-40B4-BE49-F238E27FC236}">
                <a16:creationId xmlns:a16="http://schemas.microsoft.com/office/drawing/2014/main" id="{3ADB5753-2802-42A8-F8DE-4419CEB4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08168" cy="378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Breast Infection (Mastitis): Symptoms, Causes, Treatments">
            <a:extLst>
              <a:ext uri="{FF2B5EF4-FFF2-40B4-BE49-F238E27FC236}">
                <a16:creationId xmlns:a16="http://schemas.microsoft.com/office/drawing/2014/main" id="{DA7DC7E9-A7E2-F5D2-AD97-15FE2A67A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Breast Infection (Mastitis): Symptoms, Causes, Treatments">
            <a:extLst>
              <a:ext uri="{FF2B5EF4-FFF2-40B4-BE49-F238E27FC236}">
                <a16:creationId xmlns:a16="http://schemas.microsoft.com/office/drawing/2014/main" id="{01E00B6C-E3E3-3FDF-E726-F8231886A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33CD6-DDDD-25DB-8380-28F8A644B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53" y="-1"/>
            <a:ext cx="4472002" cy="3806525"/>
          </a:xfrm>
          <a:prstGeom prst="rect">
            <a:avLst/>
          </a:prstGeom>
        </p:spPr>
      </p:pic>
      <p:pic>
        <p:nvPicPr>
          <p:cNvPr id="2056" name="Picture 8" descr="Mastectomy: What It Is, Surgery Details &amp; Recovery">
            <a:extLst>
              <a:ext uri="{FF2B5EF4-FFF2-40B4-BE49-F238E27FC236}">
                <a16:creationId xmlns:a16="http://schemas.microsoft.com/office/drawing/2014/main" id="{A65EE8D8-6924-36D6-358A-9E59D25B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55" y="-38012"/>
            <a:ext cx="4824845" cy="38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9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61E0-1FE3-5B00-8983-9E585BF4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51C0C-C5F9-77AE-B20F-E5C4C4F32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1543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Introduction to the Female Reproductive System</a:t>
            </a:r>
          </a:p>
          <a:p>
            <a:r>
              <a:rPr lang="en-US" dirty="0"/>
              <a:t>The female reproductive system is a specialized biological system responsible for producing female gametes (ova), facilitating fertilization, supporting the development of the embryo, and enabling childbirth. It consists of </a:t>
            </a:r>
            <a:r>
              <a:rPr lang="en-US" b="1" dirty="0"/>
              <a:t>internal organs</a:t>
            </a:r>
            <a:r>
              <a:rPr lang="en-US" dirty="0"/>
              <a:t> (ovaries, fallopian tubes, uterus, vagina) and </a:t>
            </a:r>
            <a:r>
              <a:rPr lang="en-US" b="1" dirty="0"/>
              <a:t>external genitalia</a:t>
            </a:r>
            <a:r>
              <a:rPr lang="en-US" dirty="0"/>
              <a:t> (vulva, clitoris, labia). Along with these, the system is regulated by various hormones (estrogen, progesterone, FSH, LH) that coordinate menstrual cycles, ovulation, and pregnancy.</a:t>
            </a:r>
          </a:p>
        </p:txBody>
      </p:sp>
    </p:spTree>
    <p:extLst>
      <p:ext uri="{BB962C8B-B14F-4D97-AF65-F5344CB8AC3E}">
        <p14:creationId xmlns:p14="http://schemas.microsoft.com/office/powerpoint/2010/main" val="3904425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C0BF-DDF1-D567-336A-21387DA7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4DC2-B930-BE36-4896-A5A852EC2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90" y="2096064"/>
            <a:ext cx="11466786" cy="4152336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effectLst/>
                <a:latin typeface="Arial" panose="020B0604020202020204" pitchFamily="34" charset="0"/>
              </a:rPr>
              <a:t>The </a:t>
            </a:r>
            <a:r>
              <a:rPr lang="en-US" altLang="en-US" sz="2800" b="1" dirty="0">
                <a:effectLst/>
                <a:latin typeface="Arial" panose="020B0604020202020204" pitchFamily="34" charset="0"/>
              </a:rPr>
              <a:t>ovaries</a:t>
            </a:r>
            <a:r>
              <a:rPr lang="en-US" altLang="en-US" sz="2800" dirty="0">
                <a:effectLst/>
                <a:latin typeface="Arial" panose="020B0604020202020204" pitchFamily="34" charset="0"/>
              </a:rPr>
              <a:t> are a pair of </a:t>
            </a:r>
            <a:r>
              <a:rPr lang="en-US" altLang="en-US" sz="2800" b="1" dirty="0">
                <a:effectLst/>
                <a:latin typeface="Arial" panose="020B0604020202020204" pitchFamily="34" charset="0"/>
              </a:rPr>
              <a:t>female gonads</a:t>
            </a:r>
            <a:r>
              <a:rPr lang="en-US" altLang="en-US" sz="2800" dirty="0">
                <a:effectLst/>
                <a:latin typeface="Arial" panose="020B0604020202020204" pitchFamily="34" charset="0"/>
              </a:rPr>
              <a:t> situated in the pelvic cavity, one on each side of the uterus.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800" dirty="0"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effectLst/>
                <a:latin typeface="Arial" panose="020B0604020202020204" pitchFamily="34" charset="0"/>
              </a:rPr>
              <a:t>The ovary plays a </a:t>
            </a:r>
            <a:r>
              <a:rPr lang="en-US" altLang="en-US" sz="2800" b="1" dirty="0">
                <a:effectLst/>
                <a:latin typeface="Arial" panose="020B0604020202020204" pitchFamily="34" charset="0"/>
              </a:rPr>
              <a:t>central role in reproduction</a:t>
            </a:r>
            <a:r>
              <a:rPr lang="en-US" altLang="en-US" sz="2800" dirty="0">
                <a:effectLst/>
                <a:latin typeface="Arial" panose="020B0604020202020204" pitchFamily="34" charset="0"/>
              </a:rPr>
              <a:t> by regulating the </a:t>
            </a:r>
            <a:r>
              <a:rPr lang="en-US" altLang="en-US" sz="2800" b="1" dirty="0">
                <a:effectLst/>
                <a:latin typeface="Arial" panose="020B0604020202020204" pitchFamily="34" charset="0"/>
              </a:rPr>
              <a:t>menstrual cycle, ovulation, fertilization, and pregnancy maintenance</a:t>
            </a:r>
            <a:r>
              <a:rPr lang="en-US" altLang="en-US" sz="2800" dirty="0"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4593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08D7A-8B5A-5922-A688-66FEF7C5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1378-00B4-89E6-848B-2AD65708E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Ovary- situation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CF50-95D3-9EFB-0E0F-8A9CF911C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90" y="1566041"/>
            <a:ext cx="11466786" cy="5034455"/>
          </a:xfr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The ovaries are </a:t>
            </a:r>
            <a:r>
              <a:rPr lang="en-US" altLang="en-US" sz="2900" b="1" dirty="0">
                <a:effectLst/>
                <a:latin typeface="Arial" panose="020B0604020202020204" pitchFamily="34" charset="0"/>
              </a:rPr>
              <a:t>paired organs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located in the </a:t>
            </a:r>
            <a:r>
              <a:rPr lang="en-US" altLang="en-US" sz="2900" b="1" dirty="0">
                <a:effectLst/>
                <a:latin typeface="Arial" panose="020B0604020202020204" pitchFamily="34" charset="0"/>
              </a:rPr>
              <a:t>lateral wall of the pelvic cavity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Each ovary lies in a shallow depression called the </a:t>
            </a:r>
            <a:r>
              <a:rPr lang="en-US" altLang="en-US" sz="2900" b="1" dirty="0">
                <a:effectLst/>
                <a:latin typeface="Arial" panose="020B0604020202020204" pitchFamily="34" charset="0"/>
              </a:rPr>
              <a:t>ovarian fossa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, which is bounded by: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b="1" dirty="0">
                <a:effectLst/>
                <a:latin typeface="Arial" panose="020B0604020202020204" pitchFamily="34" charset="0"/>
              </a:rPr>
              <a:t>Anteriorly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→ External iliac vessels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b="1" dirty="0">
                <a:effectLst/>
                <a:latin typeface="Arial" panose="020B0604020202020204" pitchFamily="34" charset="0"/>
              </a:rPr>
              <a:t>Posteriorly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→ Ureter and internal iliac vessels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b="1" dirty="0">
                <a:effectLst/>
                <a:latin typeface="Arial" panose="020B0604020202020204" pitchFamily="34" charset="0"/>
              </a:rPr>
              <a:t>Above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→ Ureter and uterine tube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b="1" dirty="0">
                <a:effectLst/>
                <a:latin typeface="Arial" panose="020B0604020202020204" pitchFamily="34" charset="0"/>
              </a:rPr>
              <a:t>Below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→ Broad ligament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In the </a:t>
            </a:r>
            <a:r>
              <a:rPr lang="en-US" altLang="en-US" sz="2900" b="1" dirty="0">
                <a:effectLst/>
                <a:latin typeface="Arial" panose="020B0604020202020204" pitchFamily="34" charset="0"/>
              </a:rPr>
              <a:t>nulliparous adult female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, the ovary lies </a:t>
            </a:r>
            <a:r>
              <a:rPr lang="en-US" altLang="en-US" sz="2900" b="1" dirty="0">
                <a:effectLst/>
                <a:latin typeface="Arial" panose="020B0604020202020204" pitchFamily="34" charset="0"/>
              </a:rPr>
              <a:t>in the ovarian fossa on the lateral pelvic wall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The </a:t>
            </a:r>
            <a:r>
              <a:rPr lang="en-US" altLang="en-US" sz="2900" b="1" dirty="0">
                <a:effectLst/>
                <a:latin typeface="Arial" panose="020B0604020202020204" pitchFamily="34" charset="0"/>
              </a:rPr>
              <a:t>long axis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of the ovary is </a:t>
            </a:r>
            <a:r>
              <a:rPr lang="en-US" altLang="en-US" sz="2900" b="1" dirty="0">
                <a:effectLst/>
                <a:latin typeface="Arial" panose="020B0604020202020204" pitchFamily="34" charset="0"/>
              </a:rPr>
              <a:t>vertical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in position.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It is attached: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b="1" dirty="0">
                <a:effectLst/>
                <a:latin typeface="Arial" panose="020B0604020202020204" pitchFamily="34" charset="0"/>
              </a:rPr>
              <a:t>Medially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→ to the uterus by the </a:t>
            </a:r>
            <a:r>
              <a:rPr lang="en-US" altLang="en-US" sz="2900" i="1" dirty="0">
                <a:effectLst/>
                <a:latin typeface="Arial" panose="020B0604020202020204" pitchFamily="34" charset="0"/>
              </a:rPr>
              <a:t>ovarian ligament</a:t>
            </a:r>
            <a:endParaRPr lang="en-US" altLang="en-US" sz="2900" dirty="0"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b="1" dirty="0">
                <a:effectLst/>
                <a:latin typeface="Arial" panose="020B0604020202020204" pitchFamily="34" charset="0"/>
              </a:rPr>
              <a:t>Laterally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→ to the pelvic wall by the </a:t>
            </a:r>
            <a:r>
              <a:rPr lang="en-US" altLang="en-US" sz="2900" i="1" dirty="0">
                <a:effectLst/>
                <a:latin typeface="Arial" panose="020B0604020202020204" pitchFamily="34" charset="0"/>
              </a:rPr>
              <a:t>suspensory ligament of the ovary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 (containing ovarian vessels).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The situation changes with </a:t>
            </a:r>
            <a:r>
              <a:rPr lang="en-US" altLang="en-US" sz="2900" b="1" dirty="0">
                <a:effectLst/>
                <a:latin typeface="Arial" panose="020B0604020202020204" pitchFamily="34" charset="0"/>
              </a:rPr>
              <a:t>age and parity</a:t>
            </a:r>
            <a:r>
              <a:rPr lang="en-US" altLang="en-US" sz="2900" dirty="0">
                <a:effectLst/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In children → ovary is situated higher, in the abdominal cavity.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In adults → in the true pelvis.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In pregnancy → displaced upward with the enlarged uterus.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0" dirty="0">
                <a:effectLst/>
                <a:latin typeface="Arial" panose="020B0604020202020204" pitchFamily="34" charset="0"/>
              </a:rPr>
              <a:t>In old age → becomes smaller and lies closer to the uterus.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703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C15A4-8FE3-7B28-09A0-60F26BAA1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B52D-79C2-FBAC-0521-E9F0301E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Ovary- size and shape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D71D-F7D4-EE36-D825-80982DCD0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90" y="1566041"/>
            <a:ext cx="11466786" cy="5034455"/>
          </a:xfrm>
        </p:spPr>
        <p:txBody>
          <a:bodyPr>
            <a:normAutofit/>
          </a:bodyPr>
          <a:lstStyle/>
          <a:p>
            <a:r>
              <a:rPr lang="en-IN" dirty="0"/>
              <a:t>In a normal adult female (reproductive age):</a:t>
            </a:r>
          </a:p>
          <a:p>
            <a:pPr lvl="1"/>
            <a:r>
              <a:rPr lang="en-IN" b="1" dirty="0"/>
              <a:t>Length</a:t>
            </a:r>
            <a:r>
              <a:rPr lang="en-IN" dirty="0"/>
              <a:t> → ~3 cm</a:t>
            </a:r>
          </a:p>
          <a:p>
            <a:pPr lvl="1"/>
            <a:r>
              <a:rPr lang="en-IN" b="1" dirty="0"/>
              <a:t>Width</a:t>
            </a:r>
            <a:r>
              <a:rPr lang="en-IN" dirty="0"/>
              <a:t> → ~1.5 cm</a:t>
            </a:r>
          </a:p>
          <a:p>
            <a:pPr lvl="1"/>
            <a:r>
              <a:rPr lang="en-IN" b="1" dirty="0"/>
              <a:t>Thickness</a:t>
            </a:r>
            <a:r>
              <a:rPr lang="en-IN" dirty="0"/>
              <a:t> → ~1 cm</a:t>
            </a:r>
          </a:p>
          <a:p>
            <a:pPr lvl="1"/>
            <a:r>
              <a:rPr lang="en-IN" b="1" dirty="0"/>
              <a:t>Weight</a:t>
            </a:r>
            <a:r>
              <a:rPr lang="en-IN" dirty="0"/>
              <a:t> → ~5–8 grams</a:t>
            </a:r>
          </a:p>
          <a:p>
            <a:r>
              <a:rPr lang="en-IN" i="1" dirty="0"/>
              <a:t>(Size and weight vary with age, menstrual cycle, and pregnancy — largest during reproductive period, smaller before puberty and after menopause.)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effectLst/>
                <a:latin typeface="Arial" panose="020B0604020202020204" pitchFamily="34" charset="0"/>
              </a:rPr>
              <a:t>The ovary is </a:t>
            </a:r>
            <a:r>
              <a:rPr lang="en-US" altLang="en-US" b="1" dirty="0">
                <a:effectLst/>
                <a:latin typeface="Arial" panose="020B0604020202020204" pitchFamily="34" charset="0"/>
              </a:rPr>
              <a:t>almond-shaped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(oval, flattened from side to side).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effectLst/>
                <a:latin typeface="Arial" panose="020B0604020202020204" pitchFamily="34" charset="0"/>
              </a:rPr>
              <a:t>It has: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2 poles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→ upper (tubal) pole &amp; lower (uterine) pole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2 borders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→ anterior border (with hilum for vessels, nerves, lymphatics) &amp; posterior border (smooth, without hilum)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2 surfaces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→ medial (facing uterus) &amp; lateral (facing pelvic wall)</a:t>
            </a:r>
          </a:p>
        </p:txBody>
      </p:sp>
    </p:spTree>
    <p:extLst>
      <p:ext uri="{BB962C8B-B14F-4D97-AF65-F5344CB8AC3E}">
        <p14:creationId xmlns:p14="http://schemas.microsoft.com/office/powerpoint/2010/main" val="72929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C25B2-ABBA-0803-C0EC-121EADAD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8D19-010E-1616-B0D8-3ECB94A7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Ovary- external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43B8-FFE2-E55A-8C61-5103AADF9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0537"/>
            <a:ext cx="12192000" cy="54574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1. Poles</a:t>
            </a:r>
          </a:p>
          <a:p>
            <a:r>
              <a:rPr lang="en-US" b="1" dirty="0"/>
              <a:t>Upper (Tubal) Pole</a:t>
            </a:r>
            <a:r>
              <a:rPr lang="en-US" dirty="0"/>
              <a:t> → Related to the uterine tube and suspensory ligament of ovary (carrying ovarian vessels).</a:t>
            </a:r>
          </a:p>
          <a:p>
            <a:r>
              <a:rPr lang="en-US" b="1" dirty="0"/>
              <a:t>Lower (Uterine) Pole</a:t>
            </a:r>
            <a:r>
              <a:rPr lang="en-US" dirty="0"/>
              <a:t> → Attached to the uterus by the ovarian ligament</a:t>
            </a:r>
          </a:p>
          <a:p>
            <a:pPr marL="0" indent="0">
              <a:buNone/>
            </a:pPr>
            <a:r>
              <a:rPr lang="en-US" b="1" dirty="0"/>
              <a:t>2. Borders</a:t>
            </a:r>
          </a:p>
          <a:p>
            <a:r>
              <a:rPr lang="en-US" b="1" dirty="0"/>
              <a:t>Anterior Border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Contains the </a:t>
            </a:r>
            <a:r>
              <a:rPr lang="en-US" b="1" dirty="0"/>
              <a:t>hilum of the ovary</a:t>
            </a:r>
            <a:r>
              <a:rPr lang="en-US" dirty="0"/>
              <a:t> (entry/exit of ovarian vessels, lymphatics, and nerves).</a:t>
            </a:r>
          </a:p>
          <a:p>
            <a:pPr lvl="1"/>
            <a:r>
              <a:rPr lang="en-US" dirty="0"/>
              <a:t>Connected to the broad ligament by a short fold of peritoneum called the </a:t>
            </a:r>
            <a:r>
              <a:rPr lang="en-US" b="1" dirty="0"/>
              <a:t>mesovarium</a:t>
            </a:r>
            <a:r>
              <a:rPr lang="en-US" dirty="0"/>
              <a:t>.</a:t>
            </a:r>
          </a:p>
          <a:p>
            <a:r>
              <a:rPr lang="en-US" b="1" dirty="0"/>
              <a:t>Posterior Border</a:t>
            </a:r>
            <a:r>
              <a:rPr lang="en-US" dirty="0"/>
              <a:t> →</a:t>
            </a:r>
          </a:p>
          <a:p>
            <a:pPr lvl="1"/>
            <a:r>
              <a:rPr lang="en-US" dirty="0"/>
              <a:t>Rounded and smooth.</a:t>
            </a:r>
          </a:p>
          <a:p>
            <a:pPr lvl="1"/>
            <a:r>
              <a:rPr lang="en-US" dirty="0"/>
              <a:t>No hilum, free from any attachment.</a:t>
            </a:r>
          </a:p>
          <a:p>
            <a:pPr marL="0" indent="0">
              <a:buNone/>
            </a:pPr>
            <a:r>
              <a:rPr lang="en-IN" b="1" dirty="0"/>
              <a:t>3. Surfaces</a:t>
            </a:r>
          </a:p>
          <a:p>
            <a:r>
              <a:rPr lang="en-IN" b="1" dirty="0"/>
              <a:t>Medial Surface</a:t>
            </a:r>
            <a:r>
              <a:rPr lang="en-IN" dirty="0"/>
              <a:t> → Faces the uterus and uterine tube.</a:t>
            </a:r>
          </a:p>
          <a:p>
            <a:r>
              <a:rPr lang="en-IN" b="1" dirty="0"/>
              <a:t>Lateral Surface</a:t>
            </a:r>
            <a:r>
              <a:rPr lang="en-IN" dirty="0"/>
              <a:t> → Faces the lateral pelvic wall, lies in ovarian fossa (related to ureter &amp; internal iliac vessels).</a:t>
            </a:r>
          </a:p>
        </p:txBody>
      </p:sp>
    </p:spTree>
    <p:extLst>
      <p:ext uri="{BB962C8B-B14F-4D97-AF65-F5344CB8AC3E}">
        <p14:creationId xmlns:p14="http://schemas.microsoft.com/office/powerpoint/2010/main" val="119966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CF550-208C-9861-E822-64A932DE0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6520-E9B0-FDCA-468A-48BEDC21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Ovary- microscopic structure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4B2A-A042-7285-49E9-431101178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1" y="1400537"/>
            <a:ext cx="11181146" cy="54574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The ovary is covered externally and shows two main regions </a:t>
            </a:r>
            <a:r>
              <a:rPr lang="en-US" b="1" dirty="0"/>
              <a:t>(Cortex &amp; Medulla)</a:t>
            </a:r>
            <a:r>
              <a:rPr lang="en-US" dirty="0"/>
              <a:t> under the microscope.</a:t>
            </a:r>
          </a:p>
          <a:p>
            <a:pPr marL="0" indent="0">
              <a:buNone/>
            </a:pPr>
            <a:r>
              <a:rPr lang="en-IN" b="1" dirty="0"/>
              <a:t>1. Surface Epithelium (Germinal Epithelium)</a:t>
            </a:r>
          </a:p>
          <a:p>
            <a:r>
              <a:rPr lang="en-IN" dirty="0"/>
              <a:t>A single layer of </a:t>
            </a:r>
            <a:r>
              <a:rPr lang="en-IN" b="1" dirty="0"/>
              <a:t>cuboidal cells</a:t>
            </a:r>
            <a:r>
              <a:rPr lang="en-IN" dirty="0"/>
              <a:t> covering the ovary.</a:t>
            </a:r>
          </a:p>
          <a:p>
            <a:r>
              <a:rPr lang="en-IN" dirty="0"/>
              <a:t>Misnamed as “germinal epithelium” (since ova do not arise from it).</a:t>
            </a:r>
          </a:p>
          <a:p>
            <a:r>
              <a:rPr lang="en-IN" dirty="0"/>
              <a:t>Beneath it lies the </a:t>
            </a:r>
            <a:r>
              <a:rPr lang="en-IN" b="1" dirty="0"/>
              <a:t>tunica albuginea</a:t>
            </a:r>
            <a:r>
              <a:rPr lang="en-IN" dirty="0"/>
              <a:t> (dense connective tissue layer).</a:t>
            </a:r>
          </a:p>
          <a:p>
            <a:pPr marL="0" indent="0">
              <a:buNone/>
            </a:pPr>
            <a:r>
              <a:rPr lang="en-IN" b="1" dirty="0"/>
              <a:t>2. Cortex</a:t>
            </a:r>
          </a:p>
          <a:p>
            <a:r>
              <a:rPr lang="en-IN" dirty="0"/>
              <a:t>Outer, denser part of ovary.</a:t>
            </a:r>
          </a:p>
          <a:p>
            <a:r>
              <a:rPr lang="en-IN" dirty="0"/>
              <a:t>Contains </a:t>
            </a:r>
            <a:r>
              <a:rPr lang="en-IN" b="1" dirty="0"/>
              <a:t>ovarian follicles</a:t>
            </a:r>
            <a:r>
              <a:rPr lang="en-IN" dirty="0"/>
              <a:t> at different stages of development:</a:t>
            </a:r>
          </a:p>
          <a:p>
            <a:pPr lvl="1"/>
            <a:r>
              <a:rPr lang="en-IN" b="1" dirty="0"/>
              <a:t>Primordial follicles</a:t>
            </a:r>
            <a:r>
              <a:rPr lang="en-IN" dirty="0"/>
              <a:t> – immature, with primary oocyte surrounded by flat follicular cells.</a:t>
            </a:r>
          </a:p>
          <a:p>
            <a:pPr lvl="1"/>
            <a:r>
              <a:rPr lang="en-IN" b="1" dirty="0"/>
              <a:t>Primary follicles</a:t>
            </a:r>
            <a:r>
              <a:rPr lang="en-IN" dirty="0"/>
              <a:t> – with cuboidal granulosa cells.</a:t>
            </a:r>
          </a:p>
          <a:p>
            <a:pPr lvl="1"/>
            <a:r>
              <a:rPr lang="en-IN" b="1" dirty="0"/>
              <a:t>Secondary follicles</a:t>
            </a:r>
            <a:r>
              <a:rPr lang="en-IN" dirty="0"/>
              <a:t> – multilayered granulosa cells, theca interna &amp; externa.</a:t>
            </a:r>
          </a:p>
          <a:p>
            <a:pPr lvl="1"/>
            <a:r>
              <a:rPr lang="en-IN" b="1" dirty="0"/>
              <a:t>Mature (Graafian) follicle</a:t>
            </a:r>
            <a:r>
              <a:rPr lang="en-IN" dirty="0"/>
              <a:t> – large fluid-filled antrum, ready for ovulation.</a:t>
            </a:r>
          </a:p>
          <a:p>
            <a:r>
              <a:rPr lang="en-IN" dirty="0"/>
              <a:t>After ovulation → follicle transforms into </a:t>
            </a:r>
            <a:r>
              <a:rPr lang="en-IN" b="1" dirty="0"/>
              <a:t>corpus luteum</a:t>
            </a:r>
            <a:r>
              <a:rPr lang="en-IN" dirty="0"/>
              <a:t> (secretes progesterone).</a:t>
            </a:r>
          </a:p>
          <a:p>
            <a:r>
              <a:rPr lang="en-IN" dirty="0"/>
              <a:t>If no pregnancy → corpus luteum degenerates into </a:t>
            </a:r>
            <a:r>
              <a:rPr lang="en-IN" b="1" dirty="0"/>
              <a:t>corpus albicans</a:t>
            </a:r>
            <a:r>
              <a:rPr lang="en-IN" dirty="0"/>
              <a:t> (fibrous scar)</a:t>
            </a:r>
          </a:p>
        </p:txBody>
      </p:sp>
    </p:spTree>
    <p:extLst>
      <p:ext uri="{BB962C8B-B14F-4D97-AF65-F5344CB8AC3E}">
        <p14:creationId xmlns:p14="http://schemas.microsoft.com/office/powerpoint/2010/main" val="195116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1194F-8DF2-041E-ECD1-32D8926A9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A31F-5FC0-5C1F-5625-237D0C367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Ovary- microscopic structure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31E3-AE5D-64AA-3CD1-98337696E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1" y="1400537"/>
            <a:ext cx="11181146" cy="5457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Medulla</a:t>
            </a:r>
          </a:p>
          <a:p>
            <a:r>
              <a:rPr lang="en-US" dirty="0"/>
              <a:t>Inner, central part.</a:t>
            </a:r>
          </a:p>
          <a:p>
            <a:r>
              <a:rPr lang="en-US" dirty="0"/>
              <a:t>Composed of:</a:t>
            </a:r>
          </a:p>
          <a:p>
            <a:pPr lvl="1"/>
            <a:r>
              <a:rPr lang="en-US" dirty="0"/>
              <a:t>Loose connective tissue.</a:t>
            </a:r>
          </a:p>
          <a:p>
            <a:pPr lvl="1"/>
            <a:r>
              <a:rPr lang="en-US" dirty="0"/>
              <a:t>Blood vessels, lymphatics, and nerves.</a:t>
            </a:r>
          </a:p>
          <a:p>
            <a:pPr lvl="1"/>
            <a:r>
              <a:rPr lang="en-US" dirty="0"/>
              <a:t>Smooth muscle fibers.</a:t>
            </a:r>
          </a:p>
          <a:p>
            <a:r>
              <a:rPr lang="en-US" dirty="0"/>
              <a:t>No follicles are usually found here.</a:t>
            </a:r>
          </a:p>
          <a:p>
            <a:pPr marL="0" indent="0">
              <a:buNone/>
            </a:pPr>
            <a:r>
              <a:rPr lang="en-US" b="1" dirty="0"/>
              <a:t>4. Hilum of Ovary</a:t>
            </a:r>
          </a:p>
          <a:p>
            <a:r>
              <a:rPr lang="en-US" dirty="0"/>
              <a:t>Site where vessels, lymphatics, and nerves enter through the </a:t>
            </a:r>
            <a:r>
              <a:rPr lang="en-US" b="1" dirty="0"/>
              <a:t>anterior border</a:t>
            </a:r>
            <a:r>
              <a:rPr lang="en-US" dirty="0"/>
              <a:t>.</a:t>
            </a:r>
          </a:p>
          <a:p>
            <a:r>
              <a:rPr lang="en-US" dirty="0"/>
              <a:t>Covered by mesovarium.</a:t>
            </a:r>
          </a:p>
        </p:txBody>
      </p:sp>
    </p:spTree>
    <p:extLst>
      <p:ext uri="{BB962C8B-B14F-4D97-AF65-F5344CB8AC3E}">
        <p14:creationId xmlns:p14="http://schemas.microsoft.com/office/powerpoint/2010/main" val="69200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012B2-7D36-BBB8-6D48-B06185A80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CF40-0A0C-9B4C-E0AF-D14EC318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Ovary- arterial supply and venous drainage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F406-0868-7E25-F138-2B1706BC2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1" y="1400537"/>
            <a:ext cx="11181146" cy="54574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Arterial Supply of the Ovary</a:t>
            </a:r>
          </a:p>
          <a:p>
            <a:r>
              <a:rPr lang="en-US" b="1" dirty="0"/>
              <a:t>Ovarian artery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Main arterial supply.</a:t>
            </a:r>
          </a:p>
          <a:p>
            <a:pPr lvl="1"/>
            <a:r>
              <a:rPr lang="en-US" dirty="0"/>
              <a:t>A direct branch of the </a:t>
            </a:r>
            <a:r>
              <a:rPr lang="en-US" b="1" dirty="0"/>
              <a:t>abdominal aorta</a:t>
            </a:r>
            <a:r>
              <a:rPr lang="en-US" dirty="0"/>
              <a:t> (just below renal arteries, at L2 level).</a:t>
            </a:r>
          </a:p>
          <a:p>
            <a:pPr lvl="1"/>
            <a:r>
              <a:rPr lang="en-US" dirty="0"/>
              <a:t>Runs in the </a:t>
            </a:r>
            <a:r>
              <a:rPr lang="en-US" b="1" dirty="0"/>
              <a:t>suspensory ligament of ovary</a:t>
            </a:r>
            <a:r>
              <a:rPr lang="en-US" dirty="0"/>
              <a:t> to reach the ovary.</a:t>
            </a:r>
          </a:p>
          <a:p>
            <a:r>
              <a:rPr lang="en-US" b="1" dirty="0"/>
              <a:t>Uterine artery branch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the </a:t>
            </a:r>
            <a:r>
              <a:rPr lang="en-US" b="1" dirty="0"/>
              <a:t>uterine artery</a:t>
            </a:r>
            <a:r>
              <a:rPr lang="en-US" dirty="0"/>
              <a:t> (branch of internal iliac).</a:t>
            </a:r>
          </a:p>
          <a:p>
            <a:pPr lvl="1"/>
            <a:r>
              <a:rPr lang="en-US" dirty="0"/>
              <a:t>Provides a collateral supply to the ovary.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Venous Drainage of the Ovary</a:t>
            </a:r>
          </a:p>
          <a:p>
            <a:r>
              <a:rPr lang="en-IN" dirty="0"/>
              <a:t>Veins form a </a:t>
            </a:r>
            <a:r>
              <a:rPr lang="en-IN" b="1" dirty="0"/>
              <a:t>pampiniform plexus</a:t>
            </a:r>
            <a:r>
              <a:rPr lang="en-IN" dirty="0"/>
              <a:t> in the mesovarium → drains into a single ovarian vein.</a:t>
            </a:r>
          </a:p>
          <a:p>
            <a:r>
              <a:rPr lang="en-IN" b="1" dirty="0"/>
              <a:t>Right ovarian vein</a:t>
            </a:r>
            <a:r>
              <a:rPr lang="en-IN" dirty="0"/>
              <a:t> → drains directly into the </a:t>
            </a:r>
            <a:r>
              <a:rPr lang="en-IN" b="1" dirty="0"/>
              <a:t>inferior vena cava (IVC)</a:t>
            </a:r>
            <a:r>
              <a:rPr lang="en-IN" dirty="0"/>
              <a:t>.</a:t>
            </a:r>
          </a:p>
          <a:p>
            <a:r>
              <a:rPr lang="en-IN" b="1" dirty="0"/>
              <a:t>Left ovarian vein</a:t>
            </a:r>
            <a:r>
              <a:rPr lang="en-IN" dirty="0"/>
              <a:t> → drains into the </a:t>
            </a:r>
            <a:r>
              <a:rPr lang="en-IN" b="1" dirty="0"/>
              <a:t>left renal vein</a:t>
            </a:r>
            <a:r>
              <a:rPr lang="en-IN" dirty="0"/>
              <a:t>, then into IVC.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0FBC-4FF8-E147-DF08-AABB323A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Uterine tubes: fallopian tubes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F2C934-C073-3157-925D-F6AB8C8AFA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580544"/>
            <a:ext cx="1068496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The fallopian tubes are a pair of muscular tubes that connect the ovaries to the uterus.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Each tube is about 10–12 cm long and lies in the upper border of the broad ligament of uterus.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They serve as the passage for the ovum from the ovary to the uterine cavity.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The usual site of fertilization is the ampulla of the fallopian tube.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Lined by ciliated columnar epithelium → helps in movement of the ovum toward the uterus.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Functions are under the control of ovarian hormones (estrogen ↑ ciliary activity).</a:t>
            </a:r>
          </a:p>
        </p:txBody>
      </p:sp>
    </p:spTree>
    <p:extLst>
      <p:ext uri="{BB962C8B-B14F-4D97-AF65-F5344CB8AC3E}">
        <p14:creationId xmlns:p14="http://schemas.microsoft.com/office/powerpoint/2010/main" val="330159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98D6D-71FF-E7B0-BFE0-56C2FFD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C697-B1D4-0B9D-0DE8-1939DD3F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Uterine tubes: fallopian tubes- functions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AEF3A9-4B66-FAE8-2951-CF66B52206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4444" y="1935921"/>
            <a:ext cx="1047713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/>
              <a:t>Reception of ovum → fimbriated end picks up the ovulated oocyte.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/>
              <a:t>Transport → ciliary movement &amp; peristalsis move the ovum toward uterus.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/>
              <a:t>Site of fertilization → sperm meets ovum usually in ampulla.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/>
              <a:t>Nutrition → secretions provide nourishment to gametes and zygote.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/>
              <a:t>Transport of zygote → early embryo is carried to the uterine cavity for implantation</a:t>
            </a:r>
          </a:p>
        </p:txBody>
      </p:sp>
    </p:spTree>
    <p:extLst>
      <p:ext uri="{BB962C8B-B14F-4D97-AF65-F5344CB8AC3E}">
        <p14:creationId xmlns:p14="http://schemas.microsoft.com/office/powerpoint/2010/main" val="164318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05917-7FA1-9758-B00B-C0CCD6A2D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9E1E-C8B8-9E98-BFE7-36835C5E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Uterine tubes: fallopian tubes- parts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3479E-AA91-68B7-6692-57C5ABCAD1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4444" y="1661872"/>
            <a:ext cx="10477138" cy="322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sz="2400" b="1" dirty="0"/>
              <a:t>1. Infundibulum</a:t>
            </a:r>
          </a:p>
          <a:p>
            <a:r>
              <a:rPr lang="en-IN" sz="2400" dirty="0"/>
              <a:t>Funnel-shaped lateral end.</a:t>
            </a:r>
          </a:p>
          <a:p>
            <a:r>
              <a:rPr lang="en-IN" sz="2400" dirty="0"/>
              <a:t>Has </a:t>
            </a:r>
            <a:r>
              <a:rPr lang="en-IN" sz="2400" b="1" dirty="0"/>
              <a:t>fimbriae</a:t>
            </a:r>
            <a:r>
              <a:rPr lang="en-IN" sz="2400" dirty="0"/>
              <a:t> (finger-like projections) → the largest is the </a:t>
            </a:r>
            <a:r>
              <a:rPr lang="en-IN" sz="2400" b="1" dirty="0"/>
              <a:t>ovarian fimbria</a:t>
            </a:r>
            <a:r>
              <a:rPr lang="en-IN" sz="2400" dirty="0"/>
              <a:t>, attached to ovary.</a:t>
            </a:r>
          </a:p>
          <a:p>
            <a:r>
              <a:rPr lang="en-IN" sz="2400" dirty="0"/>
              <a:t>Opens into the peritoneal cavity through the </a:t>
            </a:r>
            <a:r>
              <a:rPr lang="en-IN" sz="2400" b="1" dirty="0"/>
              <a:t>abdominal ostium</a:t>
            </a:r>
            <a:r>
              <a:rPr lang="en-IN" sz="2400" dirty="0"/>
              <a:t>.</a:t>
            </a:r>
          </a:p>
          <a:p>
            <a:r>
              <a:rPr lang="en-IN" sz="2400" dirty="0"/>
              <a:t>Function → captures the ovum after ovulation.</a:t>
            </a:r>
          </a:p>
        </p:txBody>
      </p:sp>
    </p:spTree>
    <p:extLst>
      <p:ext uri="{BB962C8B-B14F-4D97-AF65-F5344CB8AC3E}">
        <p14:creationId xmlns:p14="http://schemas.microsoft.com/office/powerpoint/2010/main" val="40491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A837-7A12-37DA-FEE3-7A1627532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agrams Female Reproductive System: Over 4,921 Royalty-Free Licensable  Stock Illustrations &amp; Drawings | Shutterstock">
            <a:extLst>
              <a:ext uri="{FF2B5EF4-FFF2-40B4-BE49-F238E27FC236}">
                <a16:creationId xmlns:a16="http://schemas.microsoft.com/office/drawing/2014/main" id="{9DBFC603-7F20-01B2-3AA8-B209B755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025" y="0"/>
            <a:ext cx="65792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uman Biology fig. 1.100 - Female Reproductive Structures - English labels  | AnatomyTOOL">
            <a:extLst>
              <a:ext uri="{FF2B5EF4-FFF2-40B4-BE49-F238E27FC236}">
                <a16:creationId xmlns:a16="http://schemas.microsoft.com/office/drawing/2014/main" id="{F2F76483-3F38-6414-E7E1-79FDF8D11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34266" cy="386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Drawing Female Reproductive System l Biology Drawing l - YouTube">
            <a:extLst>
              <a:ext uri="{FF2B5EF4-FFF2-40B4-BE49-F238E27FC236}">
                <a16:creationId xmlns:a16="http://schemas.microsoft.com/office/drawing/2014/main" id="{3B59B7DD-E84E-A808-532D-1F203E9D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5" y="3687104"/>
            <a:ext cx="5835805" cy="317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25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6AED8-BE4E-AC32-0A67-BD82FF58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5ECB-8FFB-F8DA-E229-02371978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Uterine </a:t>
            </a:r>
            <a:r>
              <a:rPr lang="en-US" dirty="0" err="1"/>
              <a:t>tubes:fallopian</a:t>
            </a:r>
            <a:r>
              <a:rPr lang="en-US" dirty="0"/>
              <a:t> tubes- parts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E892D09-7C4A-3D3A-C555-2E109C68E7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4444" y="2169286"/>
            <a:ext cx="10477138" cy="221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 b="1" dirty="0"/>
              <a:t>2. Ampulla</a:t>
            </a:r>
          </a:p>
          <a:p>
            <a:r>
              <a:rPr lang="en-US" sz="2400" dirty="0"/>
              <a:t>Longest and widest part (≈ 5–6 cm).</a:t>
            </a:r>
          </a:p>
          <a:p>
            <a:r>
              <a:rPr lang="en-US" sz="2400" dirty="0"/>
              <a:t>Thin-walled, highly folded mucosa.</a:t>
            </a:r>
          </a:p>
          <a:p>
            <a:r>
              <a:rPr lang="en-US" sz="2400" b="1" dirty="0"/>
              <a:t>Usual site of fertilization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6681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A873C-57B4-8D85-0629-FCA4438F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7340-8436-2C74-EECC-8D147F0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Uterine </a:t>
            </a:r>
            <a:r>
              <a:rPr lang="en-US" dirty="0" err="1"/>
              <a:t>tubes:fallopian</a:t>
            </a:r>
            <a:r>
              <a:rPr lang="en-US" dirty="0"/>
              <a:t> tubes- parts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8A99C0-E618-6344-FC20-19E0413542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4444" y="2169286"/>
            <a:ext cx="10477138" cy="221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 b="1" dirty="0"/>
              <a:t>3. Isthmus</a:t>
            </a:r>
          </a:p>
          <a:p>
            <a:r>
              <a:rPr lang="en-US" sz="2400" dirty="0"/>
              <a:t>Narrow, thick-walled part (≈ 2–3 cm).</a:t>
            </a:r>
          </a:p>
          <a:p>
            <a:r>
              <a:rPr lang="en-US" sz="2400" dirty="0"/>
              <a:t>Lies medial to ampulla.</a:t>
            </a:r>
          </a:p>
          <a:p>
            <a:r>
              <a:rPr lang="en-US" sz="2400" dirty="0"/>
              <a:t>Joins the uterus at the uterine wall.</a:t>
            </a:r>
          </a:p>
        </p:txBody>
      </p:sp>
    </p:spTree>
    <p:extLst>
      <p:ext uri="{BB962C8B-B14F-4D97-AF65-F5344CB8AC3E}">
        <p14:creationId xmlns:p14="http://schemas.microsoft.com/office/powerpoint/2010/main" val="1433420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D81E4-B8A0-C1E5-F7FC-1C1FD61E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AB1-FF20-724D-BAE0-44CDF313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Uterine </a:t>
            </a:r>
            <a:r>
              <a:rPr lang="en-US" dirty="0" err="1"/>
              <a:t>tubes:fallopian</a:t>
            </a:r>
            <a:r>
              <a:rPr lang="en-US" dirty="0"/>
              <a:t> tubes- parts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3F9BCDA-F203-9375-828E-870AC15AF3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4444" y="2169286"/>
            <a:ext cx="10477138" cy="221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 b="1" dirty="0"/>
              <a:t>4. Intramural (Interstitial) Part</a:t>
            </a:r>
          </a:p>
          <a:p>
            <a:r>
              <a:rPr lang="en-US" sz="2400" dirty="0"/>
              <a:t>Shortest part (~1 cm).</a:t>
            </a:r>
          </a:p>
          <a:p>
            <a:r>
              <a:rPr lang="en-US" sz="2400" dirty="0"/>
              <a:t>Lies within the uterine wall.</a:t>
            </a:r>
          </a:p>
          <a:p>
            <a:r>
              <a:rPr lang="en-US" sz="2400" dirty="0"/>
              <a:t>Opens into the uterine cavity through the </a:t>
            </a:r>
            <a:r>
              <a:rPr lang="en-US" sz="2400" b="1" dirty="0"/>
              <a:t>uterine ostium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751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C644-1E67-F318-BCD5-E519658EE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ED56-CD3E-78E8-3800-1970B44B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Uterine </a:t>
            </a:r>
            <a:r>
              <a:rPr lang="en-US" dirty="0" err="1"/>
              <a:t>tubes:fallopian</a:t>
            </a:r>
            <a:r>
              <a:rPr lang="en-US" dirty="0"/>
              <a:t> tubes- structure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C250C7-4E9E-0EC3-1396-8962C2C27B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2106" y="1693242"/>
            <a:ext cx="10477138" cy="455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b="1" dirty="0"/>
              <a:t>Gross Anatomy</a:t>
            </a:r>
          </a:p>
          <a:p>
            <a:r>
              <a:rPr lang="en-IN" sz="2400" dirty="0"/>
              <a:t>Each tube is </a:t>
            </a:r>
            <a:r>
              <a:rPr lang="en-IN" sz="2400" b="1" dirty="0"/>
              <a:t>10–12 cm long</a:t>
            </a:r>
            <a:r>
              <a:rPr lang="en-IN" sz="2400" dirty="0"/>
              <a:t>, located in the </a:t>
            </a:r>
            <a:r>
              <a:rPr lang="en-IN" sz="2400" b="1" dirty="0"/>
              <a:t>upper border of the broad ligament</a:t>
            </a:r>
            <a:r>
              <a:rPr lang="en-IN" sz="2400" dirty="0"/>
              <a:t>.</a:t>
            </a:r>
          </a:p>
          <a:p>
            <a:r>
              <a:rPr lang="en-IN" sz="2400" dirty="0"/>
              <a:t>Has </a:t>
            </a:r>
            <a:r>
              <a:rPr lang="en-IN" sz="2400" b="1" dirty="0"/>
              <a:t>four parts</a:t>
            </a:r>
            <a:r>
              <a:rPr lang="en-IN" sz="2400" dirty="0"/>
              <a:t> (lateral → medial):</a:t>
            </a:r>
          </a:p>
          <a:p>
            <a:pPr lvl="1"/>
            <a:r>
              <a:rPr lang="en-IN" sz="2400" b="1" dirty="0"/>
              <a:t>Infundibulum</a:t>
            </a:r>
            <a:r>
              <a:rPr lang="en-IN" sz="2400" dirty="0"/>
              <a:t> (with fimbriae)</a:t>
            </a:r>
          </a:p>
          <a:p>
            <a:pPr lvl="1"/>
            <a:r>
              <a:rPr lang="en-IN" sz="2400" b="1" dirty="0"/>
              <a:t>Ampulla</a:t>
            </a:r>
            <a:r>
              <a:rPr lang="en-IN" sz="2400" dirty="0"/>
              <a:t> (longest, widest; site of fertilization)</a:t>
            </a:r>
          </a:p>
          <a:p>
            <a:pPr lvl="1"/>
            <a:r>
              <a:rPr lang="en-IN" sz="2400" b="1" dirty="0"/>
              <a:t>Isthmus</a:t>
            </a:r>
            <a:r>
              <a:rPr lang="en-IN" sz="2400" dirty="0"/>
              <a:t> (narrow, thick-walled)</a:t>
            </a:r>
          </a:p>
          <a:p>
            <a:pPr lvl="1"/>
            <a:r>
              <a:rPr lang="en-IN" sz="2400" b="1" dirty="0"/>
              <a:t>Intramural/Interstitial part</a:t>
            </a:r>
            <a:r>
              <a:rPr lang="en-IN" sz="2400" dirty="0"/>
              <a:t> (within uterine wall; opens into uterine cavity)</a:t>
            </a:r>
          </a:p>
        </p:txBody>
      </p:sp>
    </p:spTree>
    <p:extLst>
      <p:ext uri="{BB962C8B-B14F-4D97-AF65-F5344CB8AC3E}">
        <p14:creationId xmlns:p14="http://schemas.microsoft.com/office/powerpoint/2010/main" val="425112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56E96-94FD-15CA-956A-E24A5659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D659-B766-EEAA-B40C-17E4242F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Uterine </a:t>
            </a:r>
            <a:r>
              <a:rPr lang="en-US" dirty="0" err="1"/>
              <a:t>tubes:fallopian</a:t>
            </a:r>
            <a:r>
              <a:rPr lang="en-US" dirty="0"/>
              <a:t> tubes- structure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A31351-146E-17A9-AA48-2E425CD2DA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2106" y="1593744"/>
            <a:ext cx="10477138" cy="512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Microscopic Structure (Wall of Tube)</a:t>
            </a:r>
          </a:p>
          <a:p>
            <a:r>
              <a:rPr lang="en-IN" dirty="0"/>
              <a:t>The wall of the uterine tube has </a:t>
            </a:r>
            <a:r>
              <a:rPr lang="en-IN" b="1" dirty="0"/>
              <a:t>four layers</a:t>
            </a:r>
            <a:r>
              <a:rPr lang="en-IN" dirty="0"/>
              <a:t>:</a:t>
            </a:r>
          </a:p>
          <a:p>
            <a:r>
              <a:rPr lang="en-IN" b="1" dirty="0"/>
              <a:t>Mucosa</a:t>
            </a:r>
            <a:endParaRPr lang="en-IN" dirty="0"/>
          </a:p>
          <a:p>
            <a:pPr lvl="1"/>
            <a:r>
              <a:rPr lang="en-IN" dirty="0"/>
              <a:t>Lined by </a:t>
            </a:r>
            <a:r>
              <a:rPr lang="en-IN" b="1" dirty="0"/>
              <a:t>simple columnar epithelium</a:t>
            </a:r>
            <a:r>
              <a:rPr lang="en-IN" dirty="0"/>
              <a:t> with:</a:t>
            </a:r>
          </a:p>
          <a:p>
            <a:pPr lvl="2"/>
            <a:r>
              <a:rPr lang="en-IN" b="1" dirty="0"/>
              <a:t>Ciliated cells</a:t>
            </a:r>
            <a:r>
              <a:rPr lang="en-IN" dirty="0"/>
              <a:t> → move ovum toward uterus.</a:t>
            </a:r>
          </a:p>
          <a:p>
            <a:pPr lvl="2"/>
            <a:r>
              <a:rPr lang="en-IN" b="1" dirty="0"/>
              <a:t>Secretory (peg) cells</a:t>
            </a:r>
            <a:r>
              <a:rPr lang="en-IN" dirty="0"/>
              <a:t> → provide nutrition for ovum/sperm.</a:t>
            </a:r>
          </a:p>
          <a:p>
            <a:pPr lvl="1"/>
            <a:r>
              <a:rPr lang="en-IN" dirty="0"/>
              <a:t>Highly folded in infundibulum and ampulla, less folded in isthmus.</a:t>
            </a:r>
          </a:p>
          <a:p>
            <a:r>
              <a:rPr lang="en-IN" b="1" dirty="0"/>
              <a:t>Muscular Layer</a:t>
            </a:r>
            <a:endParaRPr lang="en-IN" dirty="0"/>
          </a:p>
          <a:p>
            <a:pPr lvl="1"/>
            <a:r>
              <a:rPr lang="en-IN" dirty="0"/>
              <a:t>Inner </a:t>
            </a:r>
            <a:r>
              <a:rPr lang="en-IN" b="1" dirty="0"/>
              <a:t>circular</a:t>
            </a:r>
            <a:r>
              <a:rPr lang="en-IN" dirty="0"/>
              <a:t> and outer </a:t>
            </a:r>
            <a:r>
              <a:rPr lang="en-IN" b="1" dirty="0"/>
              <a:t>longitudinal</a:t>
            </a:r>
            <a:r>
              <a:rPr lang="en-IN" dirty="0"/>
              <a:t> smooth muscle layers.</a:t>
            </a:r>
          </a:p>
          <a:p>
            <a:pPr lvl="1"/>
            <a:r>
              <a:rPr lang="en-IN" dirty="0"/>
              <a:t>Peristaltic contractions help transport ovum/zygote.</a:t>
            </a:r>
          </a:p>
          <a:p>
            <a:r>
              <a:rPr lang="en-IN" b="1" dirty="0"/>
              <a:t>Serosa</a:t>
            </a:r>
            <a:endParaRPr lang="en-IN" dirty="0"/>
          </a:p>
          <a:p>
            <a:pPr lvl="1"/>
            <a:r>
              <a:rPr lang="en-IN" dirty="0"/>
              <a:t>Outer covering of </a:t>
            </a:r>
            <a:r>
              <a:rPr lang="en-IN" b="1" dirty="0"/>
              <a:t>peritoneum</a:t>
            </a:r>
            <a:r>
              <a:rPr lang="en-IN" dirty="0"/>
              <a:t> (since tube lies in broad ligament).</a:t>
            </a:r>
          </a:p>
        </p:txBody>
      </p:sp>
    </p:spTree>
    <p:extLst>
      <p:ext uri="{BB962C8B-B14F-4D97-AF65-F5344CB8AC3E}">
        <p14:creationId xmlns:p14="http://schemas.microsoft.com/office/powerpoint/2010/main" val="2246196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5D893-584D-59C0-8D83-0023BAA7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B39D-12E2-0868-F31E-54CA0499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Uterine </a:t>
            </a:r>
            <a:r>
              <a:rPr lang="en-US" dirty="0" err="1"/>
              <a:t>tubes:fallopian</a:t>
            </a:r>
            <a:r>
              <a:rPr lang="en-US" dirty="0"/>
              <a:t> tubes- structure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685A05-D69C-671B-469A-B8A701884C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2106" y="1935921"/>
            <a:ext cx="10477138" cy="208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b="1" dirty="0"/>
              <a:t>Blood Supply</a:t>
            </a:r>
          </a:p>
          <a:p>
            <a:r>
              <a:rPr lang="en-IN" sz="2400" b="1" dirty="0"/>
              <a:t>Arterial:</a:t>
            </a:r>
            <a:r>
              <a:rPr lang="en-IN" sz="2400" dirty="0"/>
              <a:t> Ovarian artery (from abdominal aorta) + Uterine artery (from internal iliac).</a:t>
            </a:r>
          </a:p>
          <a:p>
            <a:r>
              <a:rPr lang="en-IN" sz="2400" b="1" dirty="0"/>
              <a:t>Venous:</a:t>
            </a:r>
            <a:r>
              <a:rPr lang="en-IN" sz="2400" dirty="0"/>
              <a:t> Pampiniform plexus → ovarian veins</a:t>
            </a:r>
          </a:p>
        </p:txBody>
      </p:sp>
    </p:spTree>
    <p:extLst>
      <p:ext uri="{BB962C8B-B14F-4D97-AF65-F5344CB8AC3E}">
        <p14:creationId xmlns:p14="http://schemas.microsoft.com/office/powerpoint/2010/main" val="161700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vary | Animal &amp; Human | Britannica">
            <a:extLst>
              <a:ext uri="{FF2B5EF4-FFF2-40B4-BE49-F238E27FC236}">
                <a16:creationId xmlns:a16="http://schemas.microsoft.com/office/drawing/2014/main" id="{F311D598-2DB4-4820-5D1C-DCA8FFA8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3234" cy="319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Corpus luteum? - YouTube">
            <a:extLst>
              <a:ext uri="{FF2B5EF4-FFF2-40B4-BE49-F238E27FC236}">
                <a16:creationId xmlns:a16="http://schemas.microsoft.com/office/drawing/2014/main" id="{970C2B34-3ADC-5D5E-40AE-AF06D6B5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4142"/>
            <a:ext cx="6371303" cy="3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mbria of the fallopian tube | anatomy | Britannica">
            <a:extLst>
              <a:ext uri="{FF2B5EF4-FFF2-40B4-BE49-F238E27FC236}">
                <a16:creationId xmlns:a16="http://schemas.microsoft.com/office/drawing/2014/main" id="{ABC30228-DB54-FBA4-2E77-91A0E791B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36" y="0"/>
            <a:ext cx="5803564" cy="372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Fallopian Tubes (Uterine ...">
            <a:extLst>
              <a:ext uri="{FF2B5EF4-FFF2-40B4-BE49-F238E27FC236}">
                <a16:creationId xmlns:a16="http://schemas.microsoft.com/office/drawing/2014/main" id="{EFFBCC6B-1E40-B5C8-6588-B8D3629C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050" y="0"/>
            <a:ext cx="2199570" cy="32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he Uterus - Medika Life :: Understanding Human Anatomy">
            <a:extLst>
              <a:ext uri="{FF2B5EF4-FFF2-40B4-BE49-F238E27FC236}">
                <a16:creationId xmlns:a16="http://schemas.microsoft.com/office/drawing/2014/main" id="{B75E9A8C-7037-1774-4A68-BAD45818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3" y="3726426"/>
            <a:ext cx="5837830" cy="31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8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2B241-1795-C151-B4BD-FC7F58D86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5FED-F664-4442-E701-878C7186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B635167-2451-D4E6-E35B-21FD18CCA9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4091" y="1686487"/>
            <a:ext cx="11609408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The uterus is a hollow, muscular, pear-shaped organ of the female reproductive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It lies in the pelvic cavity, between the urinary bladder (anteriorly) and the rectum (posteriorly).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Normal size in adult nulliparous female: about 7.5 cm long, 5 cm wide, and 2.5 cm thick.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Weight: ~50 g (non-pregnant), increases greatly during pregnancy.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It is the organ of menstruation, implantation, pregnancy, and parturition.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Divided into three main parts: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b="1" dirty="0"/>
              <a:t>Fundus – dome-shaped upper part above the openings of fallopian tubes.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n-US" altLang="en-US" b="1" dirty="0"/>
              <a:t>Body (corpus) – middle part, forms the bulk of uterus.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en-US" altLang="en-US" b="1" dirty="0"/>
              <a:t>Cervix – lower, narrow part that opens into the vagina.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The uterine cavity is small and triangular in shape.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Its wall has three layers: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Perimetrium (outer serosa)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Myometrium (thick muscular layer)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/>
              <a:t>Endometrium (inner mucosal lining, undergoes cyclic changes during menstrual cycle).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49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69F83-D907-308B-68DD-A00E4DB5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AAF8-35E8-9E46-3189-D0F5EB5B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functions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17E6CB-5702-1AD4-9354-B290C594A0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6756" y="1769598"/>
            <a:ext cx="835196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Provides site for implantation of fertilized ovum.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Nourishes and protects the developing fetus.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Contracts during labor to expel the fetus.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Undergoes monthly menstrual changes in absence of pregnancy</a:t>
            </a:r>
          </a:p>
        </p:txBody>
      </p:sp>
    </p:spTree>
    <p:extLst>
      <p:ext uri="{BB962C8B-B14F-4D97-AF65-F5344CB8AC3E}">
        <p14:creationId xmlns:p14="http://schemas.microsoft.com/office/powerpoint/2010/main" val="1118995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1BDE-27B8-BDC7-C5CF-C5F35AAB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9A1E-240B-A4D5-4177-FD7F58D2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situation and position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11C0BB-F69D-BF77-F102-060E1DBC7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927" y="1612059"/>
            <a:ext cx="10255411" cy="3212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Situation</a:t>
            </a:r>
          </a:p>
          <a:p>
            <a:r>
              <a:rPr lang="en-US" dirty="0"/>
              <a:t>The uterus lies in the </a:t>
            </a:r>
            <a:r>
              <a:rPr lang="en-US" b="1" dirty="0"/>
              <a:t>true pelvis</a:t>
            </a:r>
            <a:r>
              <a:rPr lang="en-US" dirty="0"/>
              <a:t> of the female, between:</a:t>
            </a:r>
          </a:p>
          <a:p>
            <a:pPr lvl="1"/>
            <a:r>
              <a:rPr lang="en-US" b="1" dirty="0"/>
              <a:t>Urinary bladder (anteriorly)</a:t>
            </a:r>
            <a:endParaRPr lang="en-US" dirty="0"/>
          </a:p>
          <a:p>
            <a:pPr lvl="1"/>
            <a:r>
              <a:rPr lang="en-US" b="1" dirty="0"/>
              <a:t>Rectum (posteriorly)</a:t>
            </a:r>
            <a:endParaRPr lang="en-US" dirty="0"/>
          </a:p>
          <a:p>
            <a:r>
              <a:rPr lang="en-US" dirty="0"/>
              <a:t>In adults (non-pregnant), the uterus is entirely a </a:t>
            </a:r>
            <a:r>
              <a:rPr lang="en-US" b="1" dirty="0"/>
              <a:t>pelvic organ</a:t>
            </a:r>
            <a:r>
              <a:rPr lang="en-US" dirty="0"/>
              <a:t>.</a:t>
            </a:r>
          </a:p>
          <a:p>
            <a:r>
              <a:rPr lang="en-US" dirty="0"/>
              <a:t>In children → it lies relatively higher (abdominal cavity).</a:t>
            </a:r>
          </a:p>
          <a:p>
            <a:r>
              <a:rPr lang="en-US" dirty="0"/>
              <a:t>During pregnancy → enlarges and extends into the abdominal cavity.</a:t>
            </a:r>
          </a:p>
        </p:txBody>
      </p:sp>
    </p:spTree>
    <p:extLst>
      <p:ext uri="{BB962C8B-B14F-4D97-AF65-F5344CB8AC3E}">
        <p14:creationId xmlns:p14="http://schemas.microsoft.com/office/powerpoint/2010/main" val="176893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722E-54FD-626E-443D-8B8BBBF8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the Female Reproductive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3212-5180-8DC5-9DB8-728ED6ADD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74" y="2096064"/>
            <a:ext cx="11031583" cy="452104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Production of Gametes (Oogenesis)</a:t>
            </a:r>
            <a:endParaRPr lang="en-US" dirty="0"/>
          </a:p>
          <a:p>
            <a:pPr lvl="1"/>
            <a:r>
              <a:rPr lang="en-US" dirty="0"/>
              <a:t>Ovaries produce female sex cells (ova/eggs).</a:t>
            </a:r>
          </a:p>
          <a:p>
            <a:pPr lvl="1"/>
            <a:r>
              <a:rPr lang="en-US" dirty="0"/>
              <a:t>This process starts before birth and continues after puberty in a cyclic manner.</a:t>
            </a:r>
          </a:p>
          <a:p>
            <a:r>
              <a:rPr lang="en-US" b="1" dirty="0"/>
              <a:t>Hormone Secretion</a:t>
            </a:r>
            <a:endParaRPr lang="en-US" dirty="0"/>
          </a:p>
          <a:p>
            <a:pPr lvl="1"/>
            <a:r>
              <a:rPr lang="en-US" dirty="0"/>
              <a:t>Ovaries secrete estrogen and progesterone.</a:t>
            </a:r>
          </a:p>
          <a:p>
            <a:pPr lvl="1"/>
            <a:r>
              <a:rPr lang="en-US" dirty="0"/>
              <a:t>These regulate menstrual cycle, secondary sexual characteristics, pregnancy, and bone health.</a:t>
            </a:r>
          </a:p>
          <a:p>
            <a:r>
              <a:rPr lang="en-US" b="1" dirty="0"/>
              <a:t>Transportation of Gametes</a:t>
            </a:r>
            <a:endParaRPr lang="en-US" dirty="0"/>
          </a:p>
          <a:p>
            <a:pPr lvl="1"/>
            <a:r>
              <a:rPr lang="en-US" dirty="0"/>
              <a:t>Fallopian tubes transport the ovum from the ovary to the uterus.</a:t>
            </a:r>
          </a:p>
          <a:p>
            <a:pPr lvl="1"/>
            <a:r>
              <a:rPr lang="en-US" dirty="0"/>
              <a:t>They also provide the site for fertilization.</a:t>
            </a:r>
          </a:p>
          <a:p>
            <a:r>
              <a:rPr lang="en-US" b="1" dirty="0"/>
              <a:t>Fertilization Site</a:t>
            </a:r>
            <a:endParaRPr lang="en-US" dirty="0"/>
          </a:p>
          <a:p>
            <a:pPr lvl="1"/>
            <a:r>
              <a:rPr lang="en-US" dirty="0"/>
              <a:t>The ampulla of the fallopian tube is the usual site of fertilization where sperm meets ovum.</a:t>
            </a:r>
          </a:p>
        </p:txBody>
      </p:sp>
    </p:spTree>
    <p:extLst>
      <p:ext uri="{BB962C8B-B14F-4D97-AF65-F5344CB8AC3E}">
        <p14:creationId xmlns:p14="http://schemas.microsoft.com/office/powerpoint/2010/main" val="126158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37A4-88B5-E010-B646-619215C31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575BC-4680-E38A-8046-AEE8A36A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situation and position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A2AFF9-B8E2-0DB8-ADA4-C3C2FDDB19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927" y="1592631"/>
            <a:ext cx="10255411" cy="325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Position</a:t>
            </a:r>
          </a:p>
          <a:p>
            <a:r>
              <a:rPr lang="en-US" dirty="0"/>
              <a:t>In the </a:t>
            </a:r>
            <a:r>
              <a:rPr lang="en-US" b="1" dirty="0"/>
              <a:t>normal adult female</a:t>
            </a:r>
            <a:r>
              <a:rPr lang="en-US" dirty="0"/>
              <a:t>, the uterus is:</a:t>
            </a:r>
          </a:p>
          <a:p>
            <a:pPr lvl="1"/>
            <a:r>
              <a:rPr lang="en-US" b="1" dirty="0"/>
              <a:t>Anteverted</a:t>
            </a:r>
            <a:r>
              <a:rPr lang="en-US" dirty="0"/>
              <a:t> → Long axis of the uterus is bent forward at the junction of cervix and vagina (cervix forms ~90° angle with vagina).</a:t>
            </a:r>
          </a:p>
          <a:p>
            <a:pPr lvl="1"/>
            <a:r>
              <a:rPr lang="en-US" b="1" dirty="0"/>
              <a:t>Anteflexed</a:t>
            </a:r>
            <a:r>
              <a:rPr lang="en-US" dirty="0"/>
              <a:t> → Body of uterus is bent forward at the junction of body and cervix (~125° angle).</a:t>
            </a:r>
          </a:p>
          <a:p>
            <a:r>
              <a:rPr lang="en-US" dirty="0"/>
              <a:t>✅ Thus, the uterus normally lies in an </a:t>
            </a:r>
            <a:r>
              <a:rPr lang="en-US" b="1" dirty="0"/>
              <a:t>anteverted and anteflexed position</a:t>
            </a:r>
            <a:r>
              <a:rPr lang="en-US" dirty="0"/>
              <a:t> → resting over the urinary bladder.</a:t>
            </a:r>
          </a:p>
        </p:txBody>
      </p:sp>
    </p:spTree>
    <p:extLst>
      <p:ext uri="{BB962C8B-B14F-4D97-AF65-F5344CB8AC3E}">
        <p14:creationId xmlns:p14="http://schemas.microsoft.com/office/powerpoint/2010/main" val="4067104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36A8D-F1C0-73D0-13C7-4D48492B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269D-8E82-9EC4-1E46-48AF6102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situation and position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32EF2E-EC7D-3D39-C87D-0AB7BAC67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927" y="2257428"/>
            <a:ext cx="10255411" cy="192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Abnormal Positions (Clinical Note)</a:t>
            </a:r>
          </a:p>
          <a:p>
            <a:r>
              <a:rPr lang="en-IN" b="1" dirty="0"/>
              <a:t>Retroversion</a:t>
            </a:r>
            <a:r>
              <a:rPr lang="en-IN" dirty="0"/>
              <a:t> → uterus tilts backward.</a:t>
            </a:r>
          </a:p>
          <a:p>
            <a:r>
              <a:rPr lang="en-IN" b="1" dirty="0"/>
              <a:t>Retroflexion</a:t>
            </a:r>
            <a:r>
              <a:rPr lang="en-IN" dirty="0"/>
              <a:t> → body of uterus bends backward over cervix.</a:t>
            </a:r>
          </a:p>
          <a:p>
            <a:r>
              <a:rPr lang="en-IN" dirty="0"/>
              <a:t>These may lead to infertility, backache, or prolapse.</a:t>
            </a:r>
          </a:p>
        </p:txBody>
      </p:sp>
    </p:spTree>
    <p:extLst>
      <p:ext uri="{BB962C8B-B14F-4D97-AF65-F5344CB8AC3E}">
        <p14:creationId xmlns:p14="http://schemas.microsoft.com/office/powerpoint/2010/main" val="3247221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947E5-8909-B7FD-3426-7641C6E37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74EE-3316-B51B-E6AD-AE38CC6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measurements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26D8B0-A2E8-0309-CC84-4F8E1AD3F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927" y="2008578"/>
            <a:ext cx="10255411" cy="241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Measurements of the Uterus (Non-pregnant, Nulliparous Adult Female)</a:t>
            </a:r>
          </a:p>
          <a:p>
            <a:r>
              <a:rPr lang="en-IN" b="1" dirty="0"/>
              <a:t>Length</a:t>
            </a:r>
            <a:r>
              <a:rPr lang="en-IN" dirty="0"/>
              <a:t> → ~7.5 cm</a:t>
            </a:r>
          </a:p>
          <a:p>
            <a:r>
              <a:rPr lang="en-IN" b="1" dirty="0"/>
              <a:t>Width</a:t>
            </a:r>
            <a:r>
              <a:rPr lang="en-IN" dirty="0"/>
              <a:t> → ~5 cm (at fundus)</a:t>
            </a:r>
          </a:p>
          <a:p>
            <a:r>
              <a:rPr lang="en-IN" b="1" dirty="0"/>
              <a:t>Thickness (AP diameter)</a:t>
            </a:r>
            <a:r>
              <a:rPr lang="en-IN" dirty="0"/>
              <a:t> → ~2.5 cm</a:t>
            </a:r>
          </a:p>
          <a:p>
            <a:r>
              <a:rPr lang="en-IN" b="1" dirty="0"/>
              <a:t>Weight</a:t>
            </a:r>
            <a:r>
              <a:rPr lang="en-IN" dirty="0"/>
              <a:t> → ~50 g.</a:t>
            </a:r>
          </a:p>
        </p:txBody>
      </p:sp>
    </p:spTree>
    <p:extLst>
      <p:ext uri="{BB962C8B-B14F-4D97-AF65-F5344CB8AC3E}">
        <p14:creationId xmlns:p14="http://schemas.microsoft.com/office/powerpoint/2010/main" val="3971211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76B6D-B845-AB26-A95D-39436A88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FE58-BE70-8E6A-6899-2050C4F0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measurements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A38077E-D699-3354-5510-45F31693B7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927" y="2008578"/>
            <a:ext cx="10255411" cy="241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 Parous Woman (after childbirth)</a:t>
            </a:r>
          </a:p>
          <a:p>
            <a:r>
              <a:rPr lang="en-US" dirty="0"/>
              <a:t>Length → ~8–9 cm</a:t>
            </a:r>
          </a:p>
          <a:p>
            <a:r>
              <a:rPr lang="en-US" dirty="0"/>
              <a:t>Width → ~6 cm</a:t>
            </a:r>
          </a:p>
          <a:p>
            <a:r>
              <a:rPr lang="en-US" dirty="0"/>
              <a:t>Thickness → ~3 cm</a:t>
            </a:r>
          </a:p>
          <a:p>
            <a:r>
              <a:rPr lang="en-US" dirty="0"/>
              <a:t>Weight → ~80 g</a:t>
            </a:r>
          </a:p>
        </p:txBody>
      </p:sp>
    </p:spTree>
    <p:extLst>
      <p:ext uri="{BB962C8B-B14F-4D97-AF65-F5344CB8AC3E}">
        <p14:creationId xmlns:p14="http://schemas.microsoft.com/office/powerpoint/2010/main" val="313695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1AC9-6DE8-097A-92AF-C2270724B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1CC5-27E5-A1DE-1A81-CFC1CA46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measurements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88D6DB3-7B04-A60C-6ABC-7363E92AEC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927" y="1759856"/>
            <a:ext cx="10255411" cy="291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Changes with Life Stages</a:t>
            </a:r>
          </a:p>
          <a:p>
            <a:r>
              <a:rPr lang="en-US" b="1" dirty="0"/>
              <a:t>Childhood</a:t>
            </a:r>
            <a:r>
              <a:rPr lang="en-US" dirty="0"/>
              <a:t> → Small, cervix larger than body.</a:t>
            </a:r>
          </a:p>
          <a:p>
            <a:r>
              <a:rPr lang="en-US" b="1" dirty="0"/>
              <a:t>Reproductive age</a:t>
            </a:r>
            <a:r>
              <a:rPr lang="en-US" dirty="0"/>
              <a:t> → Normal adult size as above.</a:t>
            </a:r>
          </a:p>
          <a:p>
            <a:r>
              <a:rPr lang="en-US" b="1" dirty="0"/>
              <a:t>Pregnancy</a:t>
            </a:r>
            <a:r>
              <a:rPr lang="en-US" dirty="0"/>
              <a:t> → Enlarges enormously (up to ~30 cm or more, weight ~1000 g at term).</a:t>
            </a:r>
          </a:p>
          <a:p>
            <a:r>
              <a:rPr lang="en-US" b="1" dirty="0"/>
              <a:t>Menopause</a:t>
            </a:r>
            <a:r>
              <a:rPr lang="en-US" dirty="0"/>
              <a:t> → Shrinks, becomes atrophic.</a:t>
            </a:r>
          </a:p>
          <a:p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4712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24AA6-BB88-43ED-8B8E-633A962C7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010F-D290-380C-8190-7DB19A29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parts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137A42E-BFE1-D8A6-5BE0-A06615ECBF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927" y="2257428"/>
            <a:ext cx="10255411" cy="192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1. Fundus</a:t>
            </a:r>
          </a:p>
          <a:p>
            <a:r>
              <a:rPr lang="en-US" dirty="0"/>
              <a:t>Dome-shaped part, located </a:t>
            </a:r>
            <a:r>
              <a:rPr lang="en-US" b="1" dirty="0"/>
              <a:t>above the openings of the uterine (fallopian) tubes</a:t>
            </a:r>
            <a:r>
              <a:rPr lang="en-US" dirty="0"/>
              <a:t>.</a:t>
            </a:r>
          </a:p>
          <a:p>
            <a:r>
              <a:rPr lang="en-US" dirty="0"/>
              <a:t>Rounded and convex.</a:t>
            </a:r>
          </a:p>
          <a:p>
            <a:r>
              <a:rPr lang="en-US" dirty="0"/>
              <a:t>Important for clinical assessment (fundal height in pregnancy).</a:t>
            </a:r>
          </a:p>
        </p:txBody>
      </p:sp>
    </p:spTree>
    <p:extLst>
      <p:ext uri="{BB962C8B-B14F-4D97-AF65-F5344CB8AC3E}">
        <p14:creationId xmlns:p14="http://schemas.microsoft.com/office/powerpoint/2010/main" val="1027974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FCE8-D625-02AC-F264-1369E60D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9B77-426F-DB98-37E6-AE8561A0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parts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4D88A27-EB5D-2BF1-D513-FC06F56C5E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927" y="1759856"/>
            <a:ext cx="10255411" cy="291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2. Body (Corpus)</a:t>
            </a:r>
          </a:p>
          <a:p>
            <a:r>
              <a:rPr lang="en-US" dirty="0"/>
              <a:t>Middle and largest part of uterus.</a:t>
            </a:r>
          </a:p>
          <a:p>
            <a:r>
              <a:rPr lang="en-US" dirty="0"/>
              <a:t>Lies between </a:t>
            </a:r>
            <a:r>
              <a:rPr lang="en-US" b="1" dirty="0"/>
              <a:t>fundus above</a:t>
            </a:r>
            <a:r>
              <a:rPr lang="en-US" dirty="0"/>
              <a:t> and </a:t>
            </a:r>
            <a:r>
              <a:rPr lang="en-US" b="1" dirty="0"/>
              <a:t>isthmus below</a:t>
            </a:r>
            <a:r>
              <a:rPr lang="en-US" dirty="0"/>
              <a:t>.</a:t>
            </a:r>
          </a:p>
          <a:p>
            <a:r>
              <a:rPr lang="en-US" dirty="0"/>
              <a:t>Cavity: triangular in shape when seen in coronal section.</a:t>
            </a:r>
          </a:p>
          <a:p>
            <a:r>
              <a:rPr lang="en-US" dirty="0"/>
              <a:t>Walls: thick and muscular (myometrium).</a:t>
            </a:r>
          </a:p>
          <a:p>
            <a:r>
              <a:rPr lang="en-US" dirty="0"/>
              <a:t>Functions: implantation of fertilized ovum, growth of fetus.</a:t>
            </a:r>
          </a:p>
        </p:txBody>
      </p:sp>
    </p:spTree>
    <p:extLst>
      <p:ext uri="{BB962C8B-B14F-4D97-AF65-F5344CB8AC3E}">
        <p14:creationId xmlns:p14="http://schemas.microsoft.com/office/powerpoint/2010/main" val="619440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42633-FF45-B78C-05E3-28941EF7C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9A3F-286F-5D30-3457-B0ABBD3F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parts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9D00E6-1F41-2C3C-B30B-BCCF3EED17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7109" y="1601832"/>
            <a:ext cx="10255411" cy="400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/>
              <a:t>3. Cervix</a:t>
            </a:r>
          </a:p>
          <a:p>
            <a:r>
              <a:rPr lang="en-IN" dirty="0"/>
              <a:t>Lower cylindrical part of uterus.</a:t>
            </a:r>
          </a:p>
          <a:p>
            <a:r>
              <a:rPr lang="en-IN" dirty="0"/>
              <a:t>Projects into the vagina.</a:t>
            </a:r>
          </a:p>
          <a:p>
            <a:r>
              <a:rPr lang="en-IN" dirty="0"/>
              <a:t>Divided into:</a:t>
            </a:r>
          </a:p>
          <a:p>
            <a:pPr lvl="1"/>
            <a:r>
              <a:rPr lang="en-IN" b="1" dirty="0" err="1"/>
              <a:t>Supravaginal</a:t>
            </a:r>
            <a:r>
              <a:rPr lang="en-IN" b="1" dirty="0"/>
              <a:t> part</a:t>
            </a:r>
            <a:r>
              <a:rPr lang="en-IN" dirty="0"/>
              <a:t> → lies above vagina.</a:t>
            </a:r>
          </a:p>
          <a:p>
            <a:pPr lvl="1"/>
            <a:r>
              <a:rPr lang="en-IN" b="1" dirty="0"/>
              <a:t>Vaginal part</a:t>
            </a:r>
            <a:r>
              <a:rPr lang="en-IN" dirty="0"/>
              <a:t> → projects into vagina; external opening = </a:t>
            </a:r>
            <a:r>
              <a:rPr lang="en-IN" b="1" dirty="0"/>
              <a:t>external </a:t>
            </a:r>
            <a:r>
              <a:rPr lang="en-IN" b="1" dirty="0" err="1"/>
              <a:t>os</a:t>
            </a:r>
            <a:r>
              <a:rPr lang="en-IN" dirty="0"/>
              <a:t>.</a:t>
            </a:r>
          </a:p>
          <a:p>
            <a:r>
              <a:rPr lang="en-IN" dirty="0"/>
              <a:t>Cervical canal communicates:</a:t>
            </a:r>
          </a:p>
          <a:p>
            <a:pPr lvl="1"/>
            <a:r>
              <a:rPr lang="en-IN" dirty="0"/>
              <a:t>Above → with uterine cavity via </a:t>
            </a:r>
            <a:r>
              <a:rPr lang="en-IN" b="1" dirty="0"/>
              <a:t>internal </a:t>
            </a:r>
            <a:r>
              <a:rPr lang="en-IN" b="1" dirty="0" err="1"/>
              <a:t>os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Below → with vagina via </a:t>
            </a:r>
            <a:r>
              <a:rPr lang="en-IN" b="1" dirty="0"/>
              <a:t>external </a:t>
            </a:r>
            <a:r>
              <a:rPr lang="en-IN" b="1" dirty="0" err="1"/>
              <a:t>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953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2516A-6DAD-CC2C-CB81-51885A06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5AB7-ECA6-29B7-86B8-9A13588C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Normal Axes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1764E7-96A9-6D12-E36D-6BD120F00D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794" y="1851685"/>
            <a:ext cx="10255411" cy="278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uterus is not placed in a straight line with the vagina—it lies in characteristic angles for proper function.</a:t>
            </a:r>
          </a:p>
          <a:p>
            <a:r>
              <a:rPr lang="en-US" b="1" dirty="0"/>
              <a:t>1. Anteversion</a:t>
            </a:r>
          </a:p>
          <a:p>
            <a:r>
              <a:rPr lang="en-US" dirty="0"/>
              <a:t>The uterus is bent </a:t>
            </a:r>
            <a:r>
              <a:rPr lang="en-US" b="1" dirty="0"/>
              <a:t>forward</a:t>
            </a:r>
            <a:r>
              <a:rPr lang="en-US" dirty="0"/>
              <a:t> at the junction of the cervix and vagina.</a:t>
            </a:r>
          </a:p>
          <a:p>
            <a:r>
              <a:rPr lang="en-US" dirty="0"/>
              <a:t>Angle between </a:t>
            </a:r>
            <a:r>
              <a:rPr lang="en-US" b="1" dirty="0"/>
              <a:t>long axis of cervix</a:t>
            </a:r>
            <a:r>
              <a:rPr lang="en-US" dirty="0"/>
              <a:t> and </a:t>
            </a:r>
            <a:r>
              <a:rPr lang="en-US" b="1" dirty="0"/>
              <a:t>long axis of vagina</a:t>
            </a:r>
            <a:r>
              <a:rPr lang="en-US" dirty="0"/>
              <a:t>.</a:t>
            </a:r>
          </a:p>
          <a:p>
            <a:r>
              <a:rPr lang="en-US" dirty="0"/>
              <a:t>Normally about </a:t>
            </a:r>
            <a:r>
              <a:rPr lang="en-US" b="1" dirty="0"/>
              <a:t>90° (range 90–100°)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810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A3544-72B1-0BB6-6760-5809F98F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E71B-2F74-96AB-F68C-8A42C38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Normal Axes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DAE6DA-EB4D-8217-294B-AB8CE3F7B6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794" y="2285137"/>
            <a:ext cx="10255411" cy="192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2. Anteflexion</a:t>
            </a:r>
          </a:p>
          <a:p>
            <a:r>
              <a:rPr lang="en-US" dirty="0"/>
              <a:t>The uterus is bent </a:t>
            </a:r>
            <a:r>
              <a:rPr lang="en-US" b="1" dirty="0"/>
              <a:t>forward</a:t>
            </a:r>
            <a:r>
              <a:rPr lang="en-US" dirty="0"/>
              <a:t> at the junction of the cervix and body (isthmus).</a:t>
            </a:r>
          </a:p>
          <a:p>
            <a:r>
              <a:rPr lang="en-US" dirty="0"/>
              <a:t>Angle between </a:t>
            </a:r>
            <a:r>
              <a:rPr lang="en-US" b="1" dirty="0"/>
              <a:t>long axis of body</a:t>
            </a:r>
            <a:r>
              <a:rPr lang="en-US" dirty="0"/>
              <a:t> and </a:t>
            </a:r>
            <a:r>
              <a:rPr lang="en-US" b="1" dirty="0"/>
              <a:t>long axis of cervix</a:t>
            </a:r>
            <a:r>
              <a:rPr lang="en-US" dirty="0"/>
              <a:t>.</a:t>
            </a:r>
          </a:p>
          <a:p>
            <a:r>
              <a:rPr lang="en-US" dirty="0"/>
              <a:t>Normally about </a:t>
            </a:r>
            <a:r>
              <a:rPr lang="en-US" b="1" dirty="0"/>
              <a:t>125° (range 120–125°)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738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E7B29-EC6A-EEE7-569F-B92D53520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03BE-DD38-2123-437A-60DFE5BD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the Female Reproductive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0C49-408C-19E2-C688-656D4C47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74" y="2096064"/>
            <a:ext cx="11031583" cy="452104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Nourishment and Development of Embryo</a:t>
            </a:r>
            <a:endParaRPr lang="en-US" dirty="0"/>
          </a:p>
          <a:p>
            <a:pPr lvl="1"/>
            <a:r>
              <a:rPr lang="en-US" dirty="0"/>
              <a:t>The uterus provides an environment for implantation of the fertilized egg.</a:t>
            </a:r>
          </a:p>
          <a:p>
            <a:pPr lvl="1"/>
            <a:r>
              <a:rPr lang="en-US" dirty="0"/>
              <a:t>It supports the growth and nourishment of the embryo and fetus during pregnancy.</a:t>
            </a:r>
          </a:p>
          <a:p>
            <a:r>
              <a:rPr lang="en-US" b="1" dirty="0"/>
              <a:t>Parturition (Childbirth)</a:t>
            </a:r>
            <a:endParaRPr lang="en-US" dirty="0"/>
          </a:p>
          <a:p>
            <a:pPr lvl="1"/>
            <a:r>
              <a:rPr lang="en-US" dirty="0"/>
              <a:t>The uterus, cervix, and vagina play major roles in delivering the baby at the end of pregnancy.</a:t>
            </a:r>
          </a:p>
          <a:p>
            <a:r>
              <a:rPr lang="en-US" b="1" dirty="0"/>
              <a:t>Menstrual Cycle Regulation</a:t>
            </a:r>
            <a:endParaRPr lang="en-US" dirty="0"/>
          </a:p>
          <a:p>
            <a:pPr lvl="1"/>
            <a:r>
              <a:rPr lang="en-US" dirty="0"/>
              <a:t>In absence of fertilization, the endometrial lining sheds periodically (menstruation).</a:t>
            </a:r>
          </a:p>
          <a:p>
            <a:pPr lvl="1"/>
            <a:r>
              <a:rPr lang="en-US" dirty="0"/>
              <a:t>This cycle prepares the body for possible pregnancy every month.</a:t>
            </a:r>
          </a:p>
          <a:p>
            <a:r>
              <a:rPr lang="en-US" b="1" dirty="0"/>
              <a:t>Lactation (Indirect Function)</a:t>
            </a:r>
            <a:endParaRPr lang="en-US" dirty="0"/>
          </a:p>
          <a:p>
            <a:pPr lvl="1"/>
            <a:r>
              <a:rPr lang="en-US" dirty="0"/>
              <a:t>Though part of the mammary glands, lactation is closely related to reproduction.</a:t>
            </a:r>
          </a:p>
          <a:p>
            <a:pPr lvl="1"/>
            <a:r>
              <a:rPr lang="en-US" dirty="0"/>
              <a:t>Provides nutrition and immunity to the newborn.</a:t>
            </a:r>
          </a:p>
        </p:txBody>
      </p:sp>
    </p:spTree>
    <p:extLst>
      <p:ext uri="{BB962C8B-B14F-4D97-AF65-F5344CB8AC3E}">
        <p14:creationId xmlns:p14="http://schemas.microsoft.com/office/powerpoint/2010/main" val="1424467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7241-7C9B-76D6-6856-FE484964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4EC3-2BC0-FF0B-50A2-2320BE0D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Normal Axes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5C459BF-E238-1B3F-83D9-C8E27795DC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794" y="1888618"/>
            <a:ext cx="10255411" cy="271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Clinical Note</a:t>
            </a:r>
          </a:p>
          <a:p>
            <a:r>
              <a:rPr lang="en-IN" b="1" dirty="0"/>
              <a:t>Anteversion + anteflexion</a:t>
            </a:r>
            <a:r>
              <a:rPr lang="en-IN" dirty="0"/>
              <a:t> → normal position of uterus.</a:t>
            </a:r>
          </a:p>
          <a:p>
            <a:r>
              <a:rPr lang="en-IN" dirty="0"/>
              <a:t>Variations:</a:t>
            </a:r>
          </a:p>
          <a:p>
            <a:pPr lvl="1"/>
            <a:r>
              <a:rPr lang="en-IN" i="1" dirty="0"/>
              <a:t>Retroversion</a:t>
            </a:r>
            <a:r>
              <a:rPr lang="en-IN" dirty="0"/>
              <a:t>: cervix tilted backward.</a:t>
            </a:r>
          </a:p>
          <a:p>
            <a:pPr lvl="1"/>
            <a:r>
              <a:rPr lang="en-IN" i="1" dirty="0"/>
              <a:t>Retroflexion</a:t>
            </a:r>
            <a:r>
              <a:rPr lang="en-IN" dirty="0"/>
              <a:t>: body bent backward.</a:t>
            </a:r>
          </a:p>
          <a:p>
            <a:r>
              <a:rPr lang="en-IN" dirty="0"/>
              <a:t>These abnormal axes can be associated with infertility, prolapse, or pain.</a:t>
            </a:r>
          </a:p>
        </p:txBody>
      </p:sp>
    </p:spTree>
    <p:extLst>
      <p:ext uri="{BB962C8B-B14F-4D97-AF65-F5344CB8AC3E}">
        <p14:creationId xmlns:p14="http://schemas.microsoft.com/office/powerpoint/2010/main" val="3966343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54FA5-B284-D42E-BC1E-91DC84B2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37C0-B017-ED79-CD65-E1EB1A73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isthmus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EB1801-49DD-88BB-B86F-9D2AA7C3E0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794" y="2598043"/>
            <a:ext cx="10255411" cy="129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isthmus is the </a:t>
            </a:r>
            <a:r>
              <a:rPr lang="en-US" b="1" dirty="0"/>
              <a:t>narrowed region</a:t>
            </a:r>
            <a:r>
              <a:rPr lang="en-US" dirty="0"/>
              <a:t> of the uterus located between the body and cervix.</a:t>
            </a:r>
          </a:p>
          <a:p>
            <a:r>
              <a:rPr lang="en-US" dirty="0"/>
              <a:t>It represents the </a:t>
            </a:r>
            <a:r>
              <a:rPr lang="en-US" b="1" dirty="0"/>
              <a:t>transition zone</a:t>
            </a:r>
            <a:r>
              <a:rPr lang="en-US" dirty="0"/>
              <a:t> of the uterus.</a:t>
            </a:r>
          </a:p>
        </p:txBody>
      </p:sp>
    </p:spTree>
    <p:extLst>
      <p:ext uri="{BB962C8B-B14F-4D97-AF65-F5344CB8AC3E}">
        <p14:creationId xmlns:p14="http://schemas.microsoft.com/office/powerpoint/2010/main" val="3115809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FACB-27B9-6BCA-C42F-4DD7DB2F3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DDEB-4111-6262-0732-B8F4D51E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Microscopic Structure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60BB494-8AE5-1F2E-D288-55316D910E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87449" y="1748696"/>
            <a:ext cx="10255411" cy="4657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/>
              <a:t>1. Endometrium (Mucosa)</a:t>
            </a:r>
          </a:p>
          <a:p>
            <a:r>
              <a:rPr lang="en-IN" b="1" dirty="0"/>
              <a:t>Epithelium:</a:t>
            </a:r>
            <a:r>
              <a:rPr lang="en-IN" dirty="0"/>
              <a:t> Simple columnar with ciliated and secretory cells.</a:t>
            </a:r>
          </a:p>
          <a:p>
            <a:r>
              <a:rPr lang="en-IN" b="1" dirty="0"/>
              <a:t>Glands:</a:t>
            </a:r>
            <a:r>
              <a:rPr lang="en-IN" dirty="0"/>
              <a:t> Simple tubular glands, extend through the thickness of endometrium.</a:t>
            </a:r>
          </a:p>
          <a:p>
            <a:r>
              <a:rPr lang="en-IN" b="1" dirty="0"/>
              <a:t>Stroma:</a:t>
            </a:r>
            <a:r>
              <a:rPr lang="en-IN" dirty="0"/>
              <a:t> Highly cellular connective tissue with spiral arterioles.</a:t>
            </a:r>
          </a:p>
          <a:p>
            <a:r>
              <a:rPr lang="en-IN" b="1" dirty="0"/>
              <a:t>Zones:</a:t>
            </a:r>
            <a:endParaRPr lang="en-IN" dirty="0"/>
          </a:p>
          <a:p>
            <a:pPr lvl="1"/>
            <a:r>
              <a:rPr lang="en-IN" b="1" dirty="0"/>
              <a:t>Stratum </a:t>
            </a:r>
            <a:r>
              <a:rPr lang="en-IN" b="1" dirty="0" err="1"/>
              <a:t>functionalis</a:t>
            </a:r>
            <a:r>
              <a:rPr lang="en-IN" b="1" dirty="0"/>
              <a:t>:</a:t>
            </a:r>
            <a:endParaRPr lang="en-IN" dirty="0"/>
          </a:p>
          <a:p>
            <a:pPr lvl="2"/>
            <a:r>
              <a:rPr lang="en-IN" dirty="0"/>
              <a:t>Superficial, hormone-sensitive.</a:t>
            </a:r>
          </a:p>
          <a:p>
            <a:pPr lvl="2"/>
            <a:r>
              <a:rPr lang="en-IN" dirty="0"/>
              <a:t>Proliferates and sheds during menstrual cycle.</a:t>
            </a:r>
          </a:p>
          <a:p>
            <a:pPr lvl="1"/>
            <a:r>
              <a:rPr lang="en-IN" b="1" dirty="0"/>
              <a:t>Stratum basalis:</a:t>
            </a:r>
            <a:endParaRPr lang="en-IN" dirty="0"/>
          </a:p>
          <a:p>
            <a:pPr lvl="2"/>
            <a:r>
              <a:rPr lang="en-IN" dirty="0"/>
              <a:t>Deep, permanent layer.</a:t>
            </a:r>
          </a:p>
          <a:p>
            <a:pPr lvl="2"/>
            <a:r>
              <a:rPr lang="en-IN" dirty="0"/>
              <a:t>Regenerates new </a:t>
            </a:r>
            <a:r>
              <a:rPr lang="en-IN" dirty="0" err="1"/>
              <a:t>functionalis</a:t>
            </a:r>
            <a:r>
              <a:rPr lang="en-IN" dirty="0"/>
              <a:t> after menstruation.</a:t>
            </a:r>
          </a:p>
        </p:txBody>
      </p:sp>
    </p:spTree>
    <p:extLst>
      <p:ext uri="{BB962C8B-B14F-4D97-AF65-F5344CB8AC3E}">
        <p14:creationId xmlns:p14="http://schemas.microsoft.com/office/powerpoint/2010/main" val="1303197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30FB1-AE38-8D4F-41D7-AA28ED72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CE4A-F29D-1F61-6A0E-3201DB87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Microscopic Structure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4A4770-5816-5123-C7F7-8D691BD83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87449" y="2336966"/>
            <a:ext cx="10255411" cy="348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/>
              <a:t>2. Myometrium</a:t>
            </a:r>
          </a:p>
          <a:p>
            <a:r>
              <a:rPr lang="en-IN" dirty="0"/>
              <a:t>Thickest middle layer.</a:t>
            </a:r>
          </a:p>
          <a:p>
            <a:r>
              <a:rPr lang="en-IN" dirty="0"/>
              <a:t>Made of </a:t>
            </a:r>
            <a:r>
              <a:rPr lang="en-IN" b="1" dirty="0"/>
              <a:t>interlacing bundles of smooth muscle </a:t>
            </a:r>
            <a:r>
              <a:rPr lang="en-IN" b="1" dirty="0" err="1"/>
              <a:t>fibers</a:t>
            </a:r>
            <a:r>
              <a:rPr lang="en-IN" dirty="0"/>
              <a:t> arranged in 3 ill-defined layers:</a:t>
            </a:r>
          </a:p>
          <a:p>
            <a:pPr lvl="1"/>
            <a:r>
              <a:rPr lang="en-IN" b="1" dirty="0"/>
              <a:t>Inner longitudinal</a:t>
            </a:r>
            <a:endParaRPr lang="en-IN" dirty="0"/>
          </a:p>
          <a:p>
            <a:pPr lvl="1"/>
            <a:r>
              <a:rPr lang="en-IN" b="1" dirty="0"/>
              <a:t>Middle circular / oblique</a:t>
            </a:r>
            <a:r>
              <a:rPr lang="en-IN" dirty="0"/>
              <a:t> (rich in blood vessels, “stratum </a:t>
            </a:r>
            <a:r>
              <a:rPr lang="en-IN" dirty="0" err="1"/>
              <a:t>vasculare</a:t>
            </a:r>
            <a:r>
              <a:rPr lang="en-IN" dirty="0"/>
              <a:t>”).</a:t>
            </a:r>
          </a:p>
          <a:p>
            <a:pPr lvl="1"/>
            <a:r>
              <a:rPr lang="en-IN" b="1" dirty="0"/>
              <a:t>Outer longitudinal</a:t>
            </a:r>
            <a:endParaRPr lang="en-IN" dirty="0"/>
          </a:p>
          <a:p>
            <a:r>
              <a:rPr lang="en-IN" dirty="0"/>
              <a:t>Highly vascular and hypertrophies during pregnancy</a:t>
            </a:r>
          </a:p>
        </p:txBody>
      </p:sp>
    </p:spTree>
    <p:extLst>
      <p:ext uri="{BB962C8B-B14F-4D97-AF65-F5344CB8AC3E}">
        <p14:creationId xmlns:p14="http://schemas.microsoft.com/office/powerpoint/2010/main" val="3373722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25BA0-D815-A0C2-FB6D-9ECEE9C80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9ABE-70EC-4CD0-0027-440E944F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Microscopic Structure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372104-1719-BC3D-6B3C-60FE619ADD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2104" y="1786435"/>
            <a:ext cx="10255411" cy="229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3. Perimetrium (Serosa)</a:t>
            </a:r>
          </a:p>
          <a:p>
            <a:r>
              <a:rPr lang="en-US" dirty="0"/>
              <a:t>Outermost layer.</a:t>
            </a:r>
          </a:p>
          <a:p>
            <a:r>
              <a:rPr lang="en-US" dirty="0"/>
              <a:t>Formed by </a:t>
            </a:r>
            <a:r>
              <a:rPr lang="en-US" b="1" dirty="0"/>
              <a:t>peritoneum</a:t>
            </a:r>
            <a:r>
              <a:rPr lang="en-US" dirty="0"/>
              <a:t> covering the uterus.</a:t>
            </a:r>
          </a:p>
          <a:p>
            <a:r>
              <a:rPr lang="en-US" dirty="0"/>
              <a:t>Consists of mesothelium (simple squamous epithelium) and a thin layer of connective tissue.</a:t>
            </a:r>
          </a:p>
        </p:txBody>
      </p:sp>
    </p:spTree>
    <p:extLst>
      <p:ext uri="{BB962C8B-B14F-4D97-AF65-F5344CB8AC3E}">
        <p14:creationId xmlns:p14="http://schemas.microsoft.com/office/powerpoint/2010/main" val="1214218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16472-6063-D002-B249-CA9134E8C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5D95-3C8D-976C-5037-C67FE109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Supports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9F2E3F-9F80-2AA4-7548-789F8C038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2104" y="1786435"/>
            <a:ext cx="10255411" cy="229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/>
              <a:t>1. Muscular Supports</a:t>
            </a:r>
          </a:p>
          <a:p>
            <a:r>
              <a:rPr lang="en-IN" b="1" dirty="0"/>
              <a:t>Pelvic diaphragm</a:t>
            </a:r>
            <a:r>
              <a:rPr lang="en-IN" dirty="0"/>
              <a:t> (levator ani, especially pubococcygeus &amp; puborectalis) → forms main pelvic floor support.</a:t>
            </a:r>
          </a:p>
          <a:p>
            <a:r>
              <a:rPr lang="en-IN" b="1" dirty="0"/>
              <a:t>Perineal body</a:t>
            </a:r>
            <a:r>
              <a:rPr lang="en-IN" dirty="0"/>
              <a:t> → provides additional support to the pelvic floor.</a:t>
            </a:r>
          </a:p>
          <a:p>
            <a:r>
              <a:rPr lang="en-IN" b="1" dirty="0"/>
              <a:t>Urogenital diaphragm</a:t>
            </a:r>
            <a:r>
              <a:rPr lang="en-IN" dirty="0"/>
              <a:t> → contributes to pelvic stability.</a:t>
            </a:r>
          </a:p>
        </p:txBody>
      </p:sp>
    </p:spTree>
    <p:extLst>
      <p:ext uri="{BB962C8B-B14F-4D97-AF65-F5344CB8AC3E}">
        <p14:creationId xmlns:p14="http://schemas.microsoft.com/office/powerpoint/2010/main" val="941453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A3728-2C0E-6B45-A54B-041E140FC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A716-4655-2FB2-6CA6-020AEA69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Supports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5B396D8-05B3-B26A-67AA-1A95FCDCE7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9813" y="1452622"/>
            <a:ext cx="10255411" cy="467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/>
              <a:t>2. Fibromuscular / Ligamentous Supports</a:t>
            </a:r>
          </a:p>
          <a:p>
            <a:r>
              <a:rPr lang="en-IN" b="1" dirty="0"/>
              <a:t>True ligaments of uterus (condensations of pelvic fascia):</a:t>
            </a:r>
            <a:endParaRPr lang="en-IN" dirty="0"/>
          </a:p>
          <a:p>
            <a:pPr lvl="1"/>
            <a:r>
              <a:rPr lang="en-IN" b="1" dirty="0"/>
              <a:t>Transverse cervical ligaments (Cardinal ligaments / </a:t>
            </a:r>
            <a:r>
              <a:rPr lang="en-IN" b="1" dirty="0" err="1"/>
              <a:t>Mackenrodt’s</a:t>
            </a:r>
            <a:r>
              <a:rPr lang="en-IN" b="1" dirty="0"/>
              <a:t> ligaments):</a:t>
            </a:r>
            <a:endParaRPr lang="en-IN" dirty="0"/>
          </a:p>
          <a:p>
            <a:pPr lvl="2"/>
            <a:r>
              <a:rPr lang="en-IN" dirty="0"/>
              <a:t>Attach cervix &amp; upper vagina to lateral pelvic wall.</a:t>
            </a:r>
          </a:p>
          <a:p>
            <a:pPr lvl="2"/>
            <a:r>
              <a:rPr lang="en-IN" b="1" dirty="0"/>
              <a:t>Main support</a:t>
            </a:r>
            <a:r>
              <a:rPr lang="en-IN" dirty="0"/>
              <a:t> of uterus.</a:t>
            </a:r>
          </a:p>
          <a:p>
            <a:pPr lvl="1"/>
            <a:r>
              <a:rPr lang="en-IN" b="1" dirty="0"/>
              <a:t>Uterosacral ligaments:</a:t>
            </a:r>
            <a:endParaRPr lang="en-IN" dirty="0"/>
          </a:p>
          <a:p>
            <a:pPr lvl="2"/>
            <a:r>
              <a:rPr lang="en-IN" dirty="0"/>
              <a:t>From cervix to sacrum, keep cervix pulled backward.</a:t>
            </a:r>
          </a:p>
          <a:p>
            <a:pPr lvl="1"/>
            <a:r>
              <a:rPr lang="en-IN" b="1" dirty="0" err="1"/>
              <a:t>Pubocervical</a:t>
            </a:r>
            <a:r>
              <a:rPr lang="en-IN" b="1" dirty="0"/>
              <a:t> ligaments:</a:t>
            </a:r>
            <a:endParaRPr lang="en-IN" dirty="0"/>
          </a:p>
          <a:p>
            <a:pPr lvl="2"/>
            <a:r>
              <a:rPr lang="en-IN" dirty="0"/>
              <a:t>From cervix to pubis, prevent forward displacement.</a:t>
            </a:r>
          </a:p>
          <a:p>
            <a:pPr lvl="1"/>
            <a:r>
              <a:rPr lang="en-IN" b="1" dirty="0"/>
              <a:t>Round ligaments of uterus:</a:t>
            </a:r>
            <a:endParaRPr lang="en-IN" dirty="0"/>
          </a:p>
          <a:p>
            <a:pPr lvl="2"/>
            <a:r>
              <a:rPr lang="en-IN" dirty="0"/>
              <a:t>Pass from uterine cornu → inguinal canal → labia majora.</a:t>
            </a:r>
          </a:p>
          <a:p>
            <a:pPr lvl="2"/>
            <a:r>
              <a:rPr lang="en-IN" dirty="0"/>
              <a:t>Maintain </a:t>
            </a:r>
            <a:r>
              <a:rPr lang="en-IN" b="1" dirty="0"/>
              <a:t>anteverted position</a:t>
            </a:r>
            <a:r>
              <a:rPr lang="en-IN" dirty="0"/>
              <a:t> of uterus.</a:t>
            </a:r>
          </a:p>
        </p:txBody>
      </p:sp>
    </p:spTree>
    <p:extLst>
      <p:ext uri="{BB962C8B-B14F-4D97-AF65-F5344CB8AC3E}">
        <p14:creationId xmlns:p14="http://schemas.microsoft.com/office/powerpoint/2010/main" val="2647556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4D87-3642-4370-4CBD-E05EA559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CD1B-9D8E-07D4-6274-CD8A11BF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</a:t>
            </a:r>
            <a:r>
              <a:rPr lang="en-IN" dirty="0"/>
              <a:t>Supports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5CA215-21E6-348E-46BC-404CD2EA37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2145" y="1576112"/>
            <a:ext cx="10255411" cy="16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3. Peritoneal Supports</a:t>
            </a:r>
          </a:p>
          <a:p>
            <a:r>
              <a:rPr lang="en-US" b="1" dirty="0"/>
              <a:t>Broad ligament:</a:t>
            </a:r>
            <a:r>
              <a:rPr lang="en-US" dirty="0"/>
              <a:t> Double layer of peritoneum extending from uterus to lateral pelvic wall.</a:t>
            </a:r>
          </a:p>
          <a:p>
            <a:pPr lvl="1"/>
            <a:r>
              <a:rPr lang="en-US" dirty="0"/>
              <a:t>Provides a </a:t>
            </a:r>
            <a:r>
              <a:rPr lang="en-US" b="1" dirty="0"/>
              <a:t>false support</a:t>
            </a:r>
            <a:r>
              <a:rPr lang="en-US" dirty="0"/>
              <a:t> (keeps uterus in place but not strong)</a:t>
            </a:r>
          </a:p>
        </p:txBody>
      </p:sp>
    </p:spTree>
    <p:extLst>
      <p:ext uri="{BB962C8B-B14F-4D97-AF65-F5344CB8AC3E}">
        <p14:creationId xmlns:p14="http://schemas.microsoft.com/office/powerpoint/2010/main" val="258933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16585-16C9-00E4-2D6C-99C7EE7C0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B80C-227D-C2AF-70A6-4FD3EDDB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Arterial Supply and Venous Drainage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54CBD7-7A21-1133-E6A0-7C100B1185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794" y="1785478"/>
            <a:ext cx="10255411" cy="367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/>
              <a:t>Arterial Supply of Uterus</a:t>
            </a:r>
          </a:p>
          <a:p>
            <a:r>
              <a:rPr lang="en-IN" b="1" dirty="0"/>
              <a:t>Main artery:</a:t>
            </a:r>
            <a:r>
              <a:rPr lang="en-IN" dirty="0"/>
              <a:t> </a:t>
            </a:r>
            <a:r>
              <a:rPr lang="en-IN" b="1" dirty="0"/>
              <a:t>Uterine artery</a:t>
            </a:r>
            <a:r>
              <a:rPr lang="en-IN" dirty="0"/>
              <a:t> (branch of anterior division of internal iliac artery).</a:t>
            </a:r>
          </a:p>
          <a:p>
            <a:pPr lvl="1"/>
            <a:r>
              <a:rPr lang="en-IN" dirty="0"/>
              <a:t>Runs in base of broad ligament → reaches cervix → ascends along lateral margin of uterus.</a:t>
            </a:r>
          </a:p>
          <a:p>
            <a:pPr lvl="1"/>
            <a:r>
              <a:rPr lang="en-IN" dirty="0"/>
              <a:t>Gives branches to uterus, anastomoses with ovarian and vaginal arteries.</a:t>
            </a:r>
          </a:p>
          <a:p>
            <a:r>
              <a:rPr lang="en-IN" b="1" dirty="0"/>
              <a:t>Other contributors:</a:t>
            </a:r>
            <a:endParaRPr lang="en-IN" dirty="0"/>
          </a:p>
          <a:p>
            <a:pPr lvl="1"/>
            <a:r>
              <a:rPr lang="en-IN" b="1" dirty="0"/>
              <a:t>Ovarian artery</a:t>
            </a:r>
            <a:r>
              <a:rPr lang="en-IN" dirty="0"/>
              <a:t> (from abdominal aorta) → supplies fundus and anastomoses with uterine artery.</a:t>
            </a:r>
          </a:p>
          <a:p>
            <a:pPr lvl="1"/>
            <a:r>
              <a:rPr lang="en-IN" b="1" dirty="0"/>
              <a:t>Vaginal artery</a:t>
            </a:r>
            <a:r>
              <a:rPr lang="en-IN" dirty="0"/>
              <a:t> (from internal iliac) → supplies cervix and upper vagina.</a:t>
            </a:r>
          </a:p>
        </p:txBody>
      </p:sp>
    </p:spTree>
    <p:extLst>
      <p:ext uri="{BB962C8B-B14F-4D97-AF65-F5344CB8AC3E}">
        <p14:creationId xmlns:p14="http://schemas.microsoft.com/office/powerpoint/2010/main" val="3187723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341F6-4A4C-2731-3826-8A86710C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D7C9-FD6A-FBAB-2D52-808F4F26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Arterial Supply and Venous Drainage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57CFDE-5AFD-594A-A454-9EEBF0D9F7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794" y="2265673"/>
            <a:ext cx="10255411" cy="271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/>
              <a:t>Venous Drainage of Uterus</a:t>
            </a:r>
          </a:p>
          <a:p>
            <a:r>
              <a:rPr lang="en-IN" b="1" dirty="0"/>
              <a:t>Uterine veins</a:t>
            </a:r>
            <a:r>
              <a:rPr lang="en-IN" dirty="0"/>
              <a:t> form a rich </a:t>
            </a:r>
            <a:r>
              <a:rPr lang="en-IN" b="1" dirty="0"/>
              <a:t>uterine venous plexus</a:t>
            </a:r>
            <a:r>
              <a:rPr lang="en-IN" dirty="0"/>
              <a:t> around uterus.</a:t>
            </a:r>
          </a:p>
          <a:p>
            <a:r>
              <a:rPr lang="en-IN" dirty="0"/>
              <a:t>Plexus drains mainly into </a:t>
            </a:r>
            <a:r>
              <a:rPr lang="en-IN" b="1" dirty="0"/>
              <a:t>internal iliac veins</a:t>
            </a:r>
            <a:r>
              <a:rPr lang="en-IN" dirty="0"/>
              <a:t>.</a:t>
            </a:r>
          </a:p>
          <a:p>
            <a:r>
              <a:rPr lang="en-IN" dirty="0"/>
              <a:t>Some communications:</a:t>
            </a:r>
          </a:p>
          <a:p>
            <a:pPr lvl="1"/>
            <a:r>
              <a:rPr lang="en-IN" dirty="0"/>
              <a:t>With </a:t>
            </a:r>
            <a:r>
              <a:rPr lang="en-IN" b="1" dirty="0"/>
              <a:t>ovarian veins</a:t>
            </a:r>
            <a:r>
              <a:rPr lang="en-IN" dirty="0"/>
              <a:t> (→ left renal vein / IVC).</a:t>
            </a:r>
          </a:p>
          <a:p>
            <a:pPr lvl="1"/>
            <a:r>
              <a:rPr lang="en-IN" dirty="0"/>
              <a:t>With </a:t>
            </a:r>
            <a:r>
              <a:rPr lang="en-IN" b="1" dirty="0"/>
              <a:t>vaginal venous plexus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5302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ogenesis Diagram">
            <a:extLst>
              <a:ext uri="{FF2B5EF4-FFF2-40B4-BE49-F238E27FC236}">
                <a16:creationId xmlns:a16="http://schemas.microsoft.com/office/drawing/2014/main" id="{ECC59449-63C5-51F4-B791-B9D70BC4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73763" cy="322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apter 4 – Physiology of the Female Reproductive System | Obgyn Key">
            <a:extLst>
              <a:ext uri="{FF2B5EF4-FFF2-40B4-BE49-F238E27FC236}">
                <a16:creationId xmlns:a16="http://schemas.microsoft.com/office/drawing/2014/main" id="{9A2F0086-05CB-1A95-7B96-47634B93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13" y="0"/>
            <a:ext cx="3836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uman fertilization - Wikipedia">
            <a:extLst>
              <a:ext uri="{FF2B5EF4-FFF2-40B4-BE49-F238E27FC236}">
                <a16:creationId xmlns:a16="http://schemas.microsoft.com/office/drawing/2014/main" id="{96BD4301-D262-DF9D-1607-19F753B4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69" y="3222702"/>
            <a:ext cx="4704503" cy="363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ormones of the female reproductive system">
            <a:extLst>
              <a:ext uri="{FF2B5EF4-FFF2-40B4-BE49-F238E27FC236}">
                <a16:creationId xmlns:a16="http://schemas.microsoft.com/office/drawing/2014/main" id="{D8B9ED96-0585-874F-26E3-10CD233E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63" y="-1"/>
            <a:ext cx="2381250" cy="32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Embryo Development">
            <a:extLst>
              <a:ext uri="{FF2B5EF4-FFF2-40B4-BE49-F238E27FC236}">
                <a16:creationId xmlns:a16="http://schemas.microsoft.com/office/drawing/2014/main" id="{7A3BE3AF-FEE0-58A3-C118-1A1C332AC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33" y="3221072"/>
            <a:ext cx="3670595" cy="363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488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erus - Wikipedia">
            <a:extLst>
              <a:ext uri="{FF2B5EF4-FFF2-40B4-BE49-F238E27FC236}">
                <a16:creationId xmlns:a16="http://schemas.microsoft.com/office/drawing/2014/main" id="{A6BC1F33-4941-E640-D65E-061588CE0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06881" cy="30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Uterus - Structure - Location ...">
            <a:extLst>
              <a:ext uri="{FF2B5EF4-FFF2-40B4-BE49-F238E27FC236}">
                <a16:creationId xmlns:a16="http://schemas.microsoft.com/office/drawing/2014/main" id="{DD8E708D-B491-DF5E-485C-FE22A3AFB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880" y="0"/>
            <a:ext cx="6485120" cy="307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terus – Anatomy QA">
            <a:extLst>
              <a:ext uri="{FF2B5EF4-FFF2-40B4-BE49-F238E27FC236}">
                <a16:creationId xmlns:a16="http://schemas.microsoft.com/office/drawing/2014/main" id="{1DD51DA1-5305-74AD-7080-30073176E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6960"/>
            <a:ext cx="4168877" cy="37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terus | Definition, Function &amp; Layers - Lesson | Study.com">
            <a:extLst>
              <a:ext uri="{FF2B5EF4-FFF2-40B4-BE49-F238E27FC236}">
                <a16:creationId xmlns:a16="http://schemas.microsoft.com/office/drawing/2014/main" id="{BC477B13-7757-D229-C71A-D2A9184F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77" y="3076960"/>
            <a:ext cx="4553002" cy="378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Uterus – Earth's Lab">
            <a:extLst>
              <a:ext uri="{FF2B5EF4-FFF2-40B4-BE49-F238E27FC236}">
                <a16:creationId xmlns:a16="http://schemas.microsoft.com/office/drawing/2014/main" id="{361525B9-057F-44ED-E3C3-9157605F4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878" y="3020106"/>
            <a:ext cx="3470121" cy="38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870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E821E-DDF1-36CF-A7A1-DBAA0611E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terus – Anatomy QA">
            <a:extLst>
              <a:ext uri="{FF2B5EF4-FFF2-40B4-BE49-F238E27FC236}">
                <a16:creationId xmlns:a16="http://schemas.microsoft.com/office/drawing/2014/main" id="{FBE4973E-B367-438F-4C2D-A8DCBBD80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531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terus - 5 | Support of Uterus | Abdomen">
            <a:extLst>
              <a:ext uri="{FF2B5EF4-FFF2-40B4-BE49-F238E27FC236}">
                <a16:creationId xmlns:a16="http://schemas.microsoft.com/office/drawing/2014/main" id="{CE4B46A2-680B-EA95-CF13-C543FF618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" t="4498" r="42777" b="2975"/>
          <a:stretch>
            <a:fillRect/>
          </a:stretch>
        </p:blipFill>
        <p:spPr bwMode="auto">
          <a:xfrm>
            <a:off x="5753100" y="0"/>
            <a:ext cx="6438900" cy="678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Uterus, Cervix, and Fallopian Tubes: Anatomy | Concise Medical Knowledge">
            <a:extLst>
              <a:ext uri="{FF2B5EF4-FFF2-40B4-BE49-F238E27FC236}">
                <a16:creationId xmlns:a16="http://schemas.microsoft.com/office/drawing/2014/main" id="{A272F03A-A060-D979-01A2-95673EDF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6948"/>
            <a:ext cx="5753100" cy="402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859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EEF4-5C4B-8214-1D1A-BD6AAD6B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BAF9-F175-1AC0-1C9B-E2D2E52C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vagina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F31CD4-91BE-0EC8-71AD-1329E67995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2969" y="1692344"/>
            <a:ext cx="10255411" cy="116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dirty="0"/>
              <a:t>The vagina is a muscular and tubular part of the female genital tract that connects the external genitalia (vulva) to the uterus. It serves as a passage for menstrual flow, sexual intercourse, and childbirth.</a:t>
            </a:r>
            <a:endParaRPr lang="en-IN" dirty="0"/>
          </a:p>
        </p:txBody>
      </p:sp>
      <p:pic>
        <p:nvPicPr>
          <p:cNvPr id="6146" name="Picture 2" descr="Definition of vagina - NCI Dictionary of Cancer Terms - NCI">
            <a:extLst>
              <a:ext uri="{FF2B5EF4-FFF2-40B4-BE49-F238E27FC236}">
                <a16:creationId xmlns:a16="http://schemas.microsoft.com/office/drawing/2014/main" id="{A9E480D2-3A0E-96AD-CD0D-E2938F92F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93" y="2563351"/>
            <a:ext cx="3509327" cy="36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985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941D0-0E2B-DB4A-4200-4F0993D18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64E1-EFA2-8454-391C-BEF0C040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vagina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950D11-2266-641E-12F3-5ADA039126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751" y="1657659"/>
            <a:ext cx="10255411" cy="241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Location &amp; Relations</a:t>
            </a:r>
          </a:p>
          <a:p>
            <a:r>
              <a:rPr lang="en-US" b="1" dirty="0"/>
              <a:t>Anteriorly:</a:t>
            </a:r>
            <a:r>
              <a:rPr lang="en-US" dirty="0"/>
              <a:t> Bladder and urethra</a:t>
            </a:r>
          </a:p>
          <a:p>
            <a:r>
              <a:rPr lang="en-US" b="1" dirty="0"/>
              <a:t>Posteriorly:</a:t>
            </a:r>
            <a:r>
              <a:rPr lang="en-US" dirty="0"/>
              <a:t> Rectum and anal canal</a:t>
            </a:r>
          </a:p>
          <a:p>
            <a:r>
              <a:rPr lang="en-US" b="1" dirty="0"/>
              <a:t>Superiorly:</a:t>
            </a:r>
            <a:r>
              <a:rPr lang="en-US" dirty="0"/>
              <a:t> Opens into the cervix of the uterus</a:t>
            </a:r>
          </a:p>
          <a:p>
            <a:r>
              <a:rPr lang="en-US" b="1" dirty="0"/>
              <a:t>Inferiorly:</a:t>
            </a:r>
            <a:r>
              <a:rPr lang="en-US" dirty="0"/>
              <a:t> Opens externally at the vaginal vestibule</a:t>
            </a:r>
          </a:p>
        </p:txBody>
      </p:sp>
    </p:spTree>
    <p:extLst>
      <p:ext uri="{BB962C8B-B14F-4D97-AF65-F5344CB8AC3E}">
        <p14:creationId xmlns:p14="http://schemas.microsoft.com/office/powerpoint/2010/main" val="2955782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1CC7C-1984-C158-1054-D6F1FFB2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884D-64B9-28C6-D07A-3C89772D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vagina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584396-0BA3-4014-9B28-3B54083B10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794" y="2011570"/>
            <a:ext cx="10255411" cy="3651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Structure</a:t>
            </a:r>
          </a:p>
          <a:p>
            <a:r>
              <a:rPr lang="en-US" b="1" dirty="0"/>
              <a:t>Length:</a:t>
            </a:r>
            <a:r>
              <a:rPr lang="en-US" dirty="0"/>
              <a:t> About 7–10 cm in an adult woman (varies with age, sexual activity, and hormonal status)</a:t>
            </a:r>
          </a:p>
          <a:p>
            <a:r>
              <a:rPr lang="en-US" b="1" dirty="0"/>
              <a:t>Walls:</a:t>
            </a:r>
            <a:r>
              <a:rPr lang="en-US" dirty="0"/>
              <a:t> Composed of three layers:</a:t>
            </a:r>
          </a:p>
          <a:p>
            <a:pPr lvl="1"/>
            <a:r>
              <a:rPr lang="en-US" b="1" dirty="0"/>
              <a:t>Mucosa:</a:t>
            </a:r>
            <a:r>
              <a:rPr lang="en-US" dirty="0"/>
              <a:t> Stratified squamous epithelium; rich in glycogen → metabolized by lactobacilli to maintain acidic pH (~3.5–4.5)</a:t>
            </a:r>
          </a:p>
          <a:p>
            <a:pPr lvl="1"/>
            <a:r>
              <a:rPr lang="en-US" b="1" dirty="0"/>
              <a:t>Muscularis:</a:t>
            </a:r>
            <a:r>
              <a:rPr lang="en-US" dirty="0"/>
              <a:t> Smooth muscle fibers arranged in circular and longitudinal layers</a:t>
            </a:r>
          </a:p>
          <a:p>
            <a:pPr lvl="1"/>
            <a:r>
              <a:rPr lang="en-US" b="1" dirty="0"/>
              <a:t>Adventitia:</a:t>
            </a:r>
            <a:r>
              <a:rPr lang="en-US" dirty="0"/>
              <a:t> Connective tissue with elastic fibers, attaches vagina to surrounding pelvic structures</a:t>
            </a:r>
          </a:p>
        </p:txBody>
      </p:sp>
    </p:spTree>
    <p:extLst>
      <p:ext uri="{BB962C8B-B14F-4D97-AF65-F5344CB8AC3E}">
        <p14:creationId xmlns:p14="http://schemas.microsoft.com/office/powerpoint/2010/main" val="3544552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323A0-7D1D-CEDD-2141-89CEF161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E647-DC9D-FF7D-51D0-5A61816B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vagina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3F8095-BE93-885D-6BF2-74476503E4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4394" y="1759257"/>
            <a:ext cx="10255411" cy="241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Functions</a:t>
            </a:r>
          </a:p>
          <a:p>
            <a:r>
              <a:rPr lang="en-US" dirty="0"/>
              <a:t>Serves as the </a:t>
            </a:r>
            <a:r>
              <a:rPr lang="en-US" b="1" dirty="0"/>
              <a:t>birth canal</a:t>
            </a:r>
            <a:r>
              <a:rPr lang="en-US" dirty="0"/>
              <a:t> during delivery</a:t>
            </a:r>
          </a:p>
          <a:p>
            <a:r>
              <a:rPr lang="en-US" dirty="0"/>
              <a:t>Allows </a:t>
            </a:r>
            <a:r>
              <a:rPr lang="en-US" b="1" dirty="0"/>
              <a:t>menstrual flow</a:t>
            </a:r>
            <a:r>
              <a:rPr lang="en-US" dirty="0"/>
              <a:t> from the uterus</a:t>
            </a:r>
          </a:p>
          <a:p>
            <a:r>
              <a:rPr lang="en-US" dirty="0"/>
              <a:t>Receives the </a:t>
            </a:r>
            <a:r>
              <a:rPr lang="en-US" b="1" dirty="0"/>
              <a:t>penis during sexual intercourse</a:t>
            </a:r>
            <a:endParaRPr lang="en-US" dirty="0"/>
          </a:p>
          <a:p>
            <a:r>
              <a:rPr lang="en-US" dirty="0"/>
              <a:t>Acts as a </a:t>
            </a:r>
            <a:r>
              <a:rPr lang="en-US" b="1" dirty="0"/>
              <a:t>protective barrier</a:t>
            </a:r>
            <a:r>
              <a:rPr lang="en-US" dirty="0"/>
              <a:t> with acidic pH to prevent infections</a:t>
            </a:r>
          </a:p>
        </p:txBody>
      </p:sp>
    </p:spTree>
    <p:extLst>
      <p:ext uri="{BB962C8B-B14F-4D97-AF65-F5344CB8AC3E}">
        <p14:creationId xmlns:p14="http://schemas.microsoft.com/office/powerpoint/2010/main" val="3711494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CF6D0-0A91-D352-1958-1944A282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2DFB-19E7-3A52-1707-3AC0DE25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vagina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03DD31-024E-0B92-342E-E4570C8DB8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2969" y="1822718"/>
            <a:ext cx="10255411" cy="179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/>
              <a:t>Blood Supply</a:t>
            </a:r>
          </a:p>
          <a:p>
            <a:r>
              <a:rPr lang="en-IN" b="1" dirty="0"/>
              <a:t>Arterial:</a:t>
            </a:r>
            <a:r>
              <a:rPr lang="en-IN" dirty="0"/>
              <a:t> Vaginal artery (branch of internal iliac), uterine artery (vaginal branches), internal pudendal artery</a:t>
            </a:r>
          </a:p>
          <a:p>
            <a:r>
              <a:rPr lang="en-IN" b="1" dirty="0"/>
              <a:t>Venous:</a:t>
            </a:r>
            <a:r>
              <a:rPr lang="en-IN" dirty="0"/>
              <a:t> Vaginal venous plexus → internal iliac veins</a:t>
            </a:r>
          </a:p>
        </p:txBody>
      </p:sp>
    </p:spTree>
    <p:extLst>
      <p:ext uri="{BB962C8B-B14F-4D97-AF65-F5344CB8AC3E}">
        <p14:creationId xmlns:p14="http://schemas.microsoft.com/office/powerpoint/2010/main" val="3347953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7E83B-EF30-8075-5504-889BE9498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D31F-E1D6-CE72-A472-DFE09F10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vagina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5D39223-308E-CD4D-13FE-E866901952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2969" y="1822718"/>
            <a:ext cx="10255411" cy="179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/>
              <a:t>Innervation</a:t>
            </a:r>
          </a:p>
          <a:p>
            <a:r>
              <a:rPr lang="en-IN" b="1" dirty="0"/>
              <a:t>Somatic:</a:t>
            </a:r>
            <a:r>
              <a:rPr lang="en-IN" dirty="0"/>
              <a:t> Pudendal nerve (lower 1/3, for sensation)</a:t>
            </a:r>
          </a:p>
          <a:p>
            <a:r>
              <a:rPr lang="en-IN" b="1" dirty="0"/>
              <a:t>Autonomic:</a:t>
            </a:r>
            <a:r>
              <a:rPr lang="en-IN" dirty="0"/>
              <a:t> Parasympathetic </a:t>
            </a:r>
            <a:r>
              <a:rPr lang="en-IN" dirty="0" err="1"/>
              <a:t>fibers</a:t>
            </a:r>
            <a:r>
              <a:rPr lang="en-IN" dirty="0"/>
              <a:t> from pelvic splanchnic nerves, sympathetic </a:t>
            </a:r>
            <a:r>
              <a:rPr lang="en-IN" dirty="0" err="1"/>
              <a:t>fibers</a:t>
            </a:r>
            <a:r>
              <a:rPr lang="en-IN" dirty="0"/>
              <a:t> from hypogastric plexus</a:t>
            </a:r>
          </a:p>
        </p:txBody>
      </p:sp>
    </p:spTree>
    <p:extLst>
      <p:ext uri="{BB962C8B-B14F-4D97-AF65-F5344CB8AC3E}">
        <p14:creationId xmlns:p14="http://schemas.microsoft.com/office/powerpoint/2010/main" val="888058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2EEF0-A5BE-5774-A33F-454193D6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6505-98A0-70DE-59BC-D5D4EAF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vulva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4735C77-71D7-6759-5ACB-F6FC22CE69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2969" y="1951022"/>
            <a:ext cx="5498791" cy="153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vulva is the </a:t>
            </a:r>
            <a:r>
              <a:rPr lang="en-US" b="1" dirty="0"/>
              <a:t>external female genitalia</a:t>
            </a:r>
            <a:r>
              <a:rPr lang="en-US" dirty="0"/>
              <a:t>. It includes all structures visible externally that protect the internal genital organs.</a:t>
            </a:r>
          </a:p>
        </p:txBody>
      </p:sp>
      <p:pic>
        <p:nvPicPr>
          <p:cNvPr id="7170" name="Picture 2" descr="Vulva: Location, Anatomy, Function, Conditions &amp; Care">
            <a:extLst>
              <a:ext uri="{FF2B5EF4-FFF2-40B4-BE49-F238E27FC236}">
                <a16:creationId xmlns:a16="http://schemas.microsoft.com/office/drawing/2014/main" id="{E45B2615-3E4D-75B4-2020-A63E507C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55" y="1951022"/>
            <a:ext cx="3067685" cy="425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532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6A8C-FA7B-2A4B-7A82-2D59333D6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F97B-95F5-219B-53D8-A7A45996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vulva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6141B98-D071-F7B8-B2AD-7C2B6FD76E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2969" y="1573716"/>
            <a:ext cx="10255411" cy="352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Components of the Vulva</a:t>
            </a:r>
          </a:p>
          <a:p>
            <a:r>
              <a:rPr lang="en-IN" b="1" dirty="0"/>
              <a:t>Mons pubis:</a:t>
            </a:r>
            <a:r>
              <a:rPr lang="en-IN" dirty="0"/>
              <a:t> Fatty, rounded area over the pubic symphysis, covered with pubic hair after puberty.</a:t>
            </a:r>
          </a:p>
          <a:p>
            <a:r>
              <a:rPr lang="en-IN" b="1" dirty="0"/>
              <a:t>Labia majora:</a:t>
            </a:r>
            <a:r>
              <a:rPr lang="en-IN" dirty="0"/>
              <a:t> Large, thick folds of skin and fatty tissue; protect the inner structures; hair grows on outer surface.</a:t>
            </a:r>
          </a:p>
          <a:p>
            <a:r>
              <a:rPr lang="en-IN" b="1" dirty="0"/>
              <a:t>Labia minora:</a:t>
            </a:r>
            <a:r>
              <a:rPr lang="en-IN" dirty="0"/>
              <a:t> Thin, hairless folds inside the labia majora; highly vascular and sensitive; form the </a:t>
            </a:r>
            <a:r>
              <a:rPr lang="en-IN" b="1" dirty="0"/>
              <a:t>prepuce</a:t>
            </a:r>
            <a:r>
              <a:rPr lang="en-IN" dirty="0"/>
              <a:t> (hood) of the clitoris.</a:t>
            </a:r>
          </a:p>
          <a:p>
            <a:r>
              <a:rPr lang="en-IN" b="1" dirty="0"/>
              <a:t>Clitoris:</a:t>
            </a:r>
            <a:r>
              <a:rPr lang="en-IN" dirty="0"/>
              <a:t> Small erectile organ; rich in nerve endings; involved in sexual arousal.</a:t>
            </a:r>
          </a:p>
        </p:txBody>
      </p:sp>
    </p:spTree>
    <p:extLst>
      <p:ext uri="{BB962C8B-B14F-4D97-AF65-F5344CB8AC3E}">
        <p14:creationId xmlns:p14="http://schemas.microsoft.com/office/powerpoint/2010/main" val="68721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E2CF4-7885-6221-4967-1ABC99E8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irth | Definition, Stages, Complications, &amp; Facts | Britannica">
            <a:extLst>
              <a:ext uri="{FF2B5EF4-FFF2-40B4-BE49-F238E27FC236}">
                <a16:creationId xmlns:a16="http://schemas.microsoft.com/office/drawing/2014/main" id="{66A81739-4F0A-3B3C-1B3F-CA51E9FE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902747" cy="393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Parturition (Birth) - Pregnancy and Development">
            <a:extLst>
              <a:ext uri="{FF2B5EF4-FFF2-40B4-BE49-F238E27FC236}">
                <a16:creationId xmlns:a16="http://schemas.microsoft.com/office/drawing/2014/main" id="{F9DD354F-3500-8F05-F22B-01D69723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46" y="0"/>
            <a:ext cx="62892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Lactation - Breast Development - TeachMePhysiology">
            <a:extLst>
              <a:ext uri="{FF2B5EF4-FFF2-40B4-BE49-F238E27FC236}">
                <a16:creationId xmlns:a16="http://schemas.microsoft.com/office/drawing/2014/main" id="{D74B4972-5926-DBD1-9A2D-039428CF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936380"/>
            <a:ext cx="2915921" cy="28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Buy Lactare Tablet | Best Lactation Supplement to Increase Breast Milk | WYN">
            <a:extLst>
              <a:ext uri="{FF2B5EF4-FFF2-40B4-BE49-F238E27FC236}">
                <a16:creationId xmlns:a16="http://schemas.microsoft.com/office/drawing/2014/main" id="{7F7CA92E-62A7-9FBB-4021-8E1B08C36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38" y="3779519"/>
            <a:ext cx="3087308" cy="307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22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B64F-6418-B3EC-4053-2442C49F0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9F9D-1714-7471-38AE-4C6475D0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vulva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910DE8-B42F-BABE-0276-53E5EE6859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794" y="1633948"/>
            <a:ext cx="10255411" cy="3907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Vestibule of the vagina:</a:t>
            </a:r>
            <a:r>
              <a:rPr lang="en-IN" dirty="0"/>
              <a:t> Area between labia minora; contains openings of:</a:t>
            </a:r>
          </a:p>
          <a:p>
            <a:pPr lvl="1"/>
            <a:r>
              <a:rPr lang="en-IN" b="1" dirty="0"/>
              <a:t>Vagina</a:t>
            </a:r>
            <a:endParaRPr lang="en-IN" dirty="0"/>
          </a:p>
          <a:p>
            <a:pPr lvl="1"/>
            <a:r>
              <a:rPr lang="en-IN" b="1" dirty="0"/>
              <a:t>Urethra</a:t>
            </a:r>
            <a:endParaRPr lang="en-IN" dirty="0"/>
          </a:p>
          <a:p>
            <a:pPr lvl="1"/>
            <a:r>
              <a:rPr lang="en-IN" b="1" dirty="0"/>
              <a:t>Bartholin’s glands</a:t>
            </a:r>
            <a:r>
              <a:rPr lang="en-IN" dirty="0"/>
              <a:t> (vestibular glands) – secrete lubricating fluid</a:t>
            </a:r>
          </a:p>
          <a:p>
            <a:r>
              <a:rPr lang="en-IN" b="1" dirty="0"/>
              <a:t>Urethral meatus:</a:t>
            </a:r>
            <a:r>
              <a:rPr lang="en-IN" dirty="0"/>
              <a:t> External opening of the urethra; lies above the vaginal opening.</a:t>
            </a:r>
          </a:p>
          <a:p>
            <a:r>
              <a:rPr lang="en-IN" b="1" dirty="0"/>
              <a:t>Hymen:</a:t>
            </a:r>
            <a:r>
              <a:rPr lang="en-IN" dirty="0"/>
              <a:t> Thin membrane partially covering vaginal opening (variable in shape).</a:t>
            </a:r>
          </a:p>
          <a:p>
            <a:r>
              <a:rPr lang="en-IN" b="1" dirty="0"/>
              <a:t>Vestibular glands:</a:t>
            </a:r>
            <a:endParaRPr lang="en-IN" dirty="0"/>
          </a:p>
          <a:p>
            <a:pPr lvl="1"/>
            <a:r>
              <a:rPr lang="en-IN" b="1" dirty="0"/>
              <a:t>Bartholin’s glands:</a:t>
            </a:r>
            <a:r>
              <a:rPr lang="en-IN" dirty="0"/>
              <a:t> Lateral sides of vaginal opening; secrete mucus.</a:t>
            </a:r>
          </a:p>
          <a:p>
            <a:pPr lvl="1"/>
            <a:r>
              <a:rPr lang="en-IN" b="1" dirty="0"/>
              <a:t>Skene’s glands:</a:t>
            </a:r>
            <a:r>
              <a:rPr lang="en-IN" dirty="0"/>
              <a:t> Near urethral opening; contribute to lubrication.</a:t>
            </a:r>
          </a:p>
        </p:txBody>
      </p:sp>
    </p:spTree>
    <p:extLst>
      <p:ext uri="{BB962C8B-B14F-4D97-AF65-F5344CB8AC3E}">
        <p14:creationId xmlns:p14="http://schemas.microsoft.com/office/powerpoint/2010/main" val="215742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F823-3171-9D6A-161F-77A9A8DFC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A779-59E0-5883-0E46-22C8FC88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Uterus[womb]- vulva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18A1C-6815-99AD-27CF-5723BA397B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2969" y="1834397"/>
            <a:ext cx="10255411" cy="241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Functions</a:t>
            </a:r>
          </a:p>
          <a:p>
            <a:r>
              <a:rPr lang="en-US" dirty="0"/>
              <a:t>Protects internal genital organs</a:t>
            </a:r>
          </a:p>
          <a:p>
            <a:r>
              <a:rPr lang="en-US" dirty="0"/>
              <a:t>Provides sexual sensation</a:t>
            </a:r>
          </a:p>
          <a:p>
            <a:r>
              <a:rPr lang="en-US" dirty="0"/>
              <a:t>Facilitates urination and childbirth</a:t>
            </a:r>
          </a:p>
          <a:p>
            <a:r>
              <a:rPr lang="en-US" dirty="0"/>
              <a:t>Contributes to lubrication and protection against infections</a:t>
            </a:r>
          </a:p>
        </p:txBody>
      </p:sp>
    </p:spTree>
    <p:extLst>
      <p:ext uri="{BB962C8B-B14F-4D97-AF65-F5344CB8AC3E}">
        <p14:creationId xmlns:p14="http://schemas.microsoft.com/office/powerpoint/2010/main" val="383126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DD93-843E-C69A-E26F-4C7DD092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Anatomy of the Female Reproductive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F8AFE-4A14-8897-5CDC-2DC288B12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1. Ovaries</a:t>
            </a:r>
          </a:p>
          <a:p>
            <a:r>
              <a:rPr lang="en-IN" b="1" dirty="0"/>
              <a:t>Ectopic pregnancy</a:t>
            </a:r>
            <a:r>
              <a:rPr lang="en-IN" dirty="0"/>
              <a:t>: Fertilized ovum may implant outside uterus, often in fallopian tube but rarely on ovary.</a:t>
            </a:r>
          </a:p>
          <a:p>
            <a:r>
              <a:rPr lang="en-IN" b="1" dirty="0"/>
              <a:t>Ovarian cysts/</a:t>
            </a:r>
            <a:r>
              <a:rPr lang="en-IN" b="1" dirty="0" err="1"/>
              <a:t>tumors</a:t>
            </a:r>
            <a:r>
              <a:rPr lang="en-IN" dirty="0"/>
              <a:t>: Can cause abdominal mass, torsion, or infertility.{PCOD}</a:t>
            </a:r>
          </a:p>
          <a:p>
            <a:r>
              <a:rPr lang="en-IN" b="1" dirty="0"/>
              <a:t>Oophorectomy</a:t>
            </a:r>
            <a:r>
              <a:rPr lang="en-IN" dirty="0"/>
              <a:t>: Surgical removal of ovary (unilateral/bilateral).</a:t>
            </a:r>
          </a:p>
        </p:txBody>
      </p:sp>
    </p:spTree>
    <p:extLst>
      <p:ext uri="{BB962C8B-B14F-4D97-AF65-F5344CB8AC3E}">
        <p14:creationId xmlns:p14="http://schemas.microsoft.com/office/powerpoint/2010/main" val="245637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DF4BF-7B91-E933-6B77-7944C2EF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6D89-68D9-0FCC-8934-6F092715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Anatomy of the Female Reproductive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EDF7D-6B78-5DF8-B66A-959385756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2. Fallopian Tubes</a:t>
            </a:r>
          </a:p>
          <a:p>
            <a:r>
              <a:rPr lang="en-IN" b="1" dirty="0"/>
              <a:t>Tubal ligation</a:t>
            </a:r>
            <a:r>
              <a:rPr lang="en-IN" dirty="0"/>
              <a:t>: Permanent contraception by cutting or blocking the tubes. {tubectomy}</a:t>
            </a:r>
          </a:p>
          <a:p>
            <a:r>
              <a:rPr lang="en-IN" b="1" dirty="0"/>
              <a:t>Ectopic pregnancy</a:t>
            </a:r>
            <a:r>
              <a:rPr lang="en-IN" dirty="0"/>
              <a:t>: Commonest site is the ampulla of tube → may rupture, causing life-threatening bleeding.</a:t>
            </a:r>
          </a:p>
          <a:p>
            <a:r>
              <a:rPr lang="en-IN" b="1" dirty="0"/>
              <a:t>Salpingitis</a:t>
            </a:r>
            <a:r>
              <a:rPr lang="en-IN" dirty="0"/>
              <a:t>: Inflammation due to pelvic infections → may lead to infertility.</a:t>
            </a:r>
          </a:p>
        </p:txBody>
      </p:sp>
    </p:spTree>
    <p:extLst>
      <p:ext uri="{BB962C8B-B14F-4D97-AF65-F5344CB8AC3E}">
        <p14:creationId xmlns:p14="http://schemas.microsoft.com/office/powerpoint/2010/main" val="806492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525</TotalTime>
  <Words>3868</Words>
  <Application>Microsoft Office PowerPoint</Application>
  <PresentationFormat>Widescreen</PresentationFormat>
  <Paragraphs>427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Bookman Old Style</vt:lpstr>
      <vt:lpstr>Rockwell</vt:lpstr>
      <vt:lpstr>Wingdings</vt:lpstr>
      <vt:lpstr>Damask</vt:lpstr>
      <vt:lpstr>Female reproductive organs</vt:lpstr>
      <vt:lpstr>introduction</vt:lpstr>
      <vt:lpstr>PowerPoint Presentation</vt:lpstr>
      <vt:lpstr>Functions of the Female Reproductive System</vt:lpstr>
      <vt:lpstr>Functions of the Female Reproductive System</vt:lpstr>
      <vt:lpstr>PowerPoint Presentation</vt:lpstr>
      <vt:lpstr>PowerPoint Presentation</vt:lpstr>
      <vt:lpstr>Applied Anatomy of the Female Reproductive System</vt:lpstr>
      <vt:lpstr>Applied Anatomy of the Female Reproductive System</vt:lpstr>
      <vt:lpstr>PowerPoint Presentation</vt:lpstr>
      <vt:lpstr>Applied Anatomy of the Female Reproductive System</vt:lpstr>
      <vt:lpstr>PowerPoint Presentation</vt:lpstr>
      <vt:lpstr>Applied Anatomy of the Female Reproductive System</vt:lpstr>
      <vt:lpstr>PowerPoint Presentation</vt:lpstr>
      <vt:lpstr>Applied Anatomy of the Female Reproductive System</vt:lpstr>
      <vt:lpstr>Applied Anatomy of the Female Reproductive System</vt:lpstr>
      <vt:lpstr>PowerPoint Presentation</vt:lpstr>
      <vt:lpstr>Applied Anatomy of the Female Reproductive System</vt:lpstr>
      <vt:lpstr>PowerPoint Presentation</vt:lpstr>
      <vt:lpstr>ovary</vt:lpstr>
      <vt:lpstr>Ovary- situation</vt:lpstr>
      <vt:lpstr>Ovary- size and shape</vt:lpstr>
      <vt:lpstr>Ovary- external features</vt:lpstr>
      <vt:lpstr>Ovary- microscopic structure</vt:lpstr>
      <vt:lpstr>Ovary- microscopic structure</vt:lpstr>
      <vt:lpstr>Ovary- arterial supply and venous drainage</vt:lpstr>
      <vt:lpstr>Uterine tubes: fallopian tubes</vt:lpstr>
      <vt:lpstr>Uterine tubes: fallopian tubes- functions</vt:lpstr>
      <vt:lpstr>Uterine tubes: fallopian tubes- parts</vt:lpstr>
      <vt:lpstr>Uterine tubes:fallopian tubes- parts</vt:lpstr>
      <vt:lpstr>Uterine tubes:fallopian tubes- parts</vt:lpstr>
      <vt:lpstr>Uterine tubes:fallopian tubes- parts</vt:lpstr>
      <vt:lpstr>Uterine tubes:fallopian tubes- structure</vt:lpstr>
      <vt:lpstr>Uterine tubes:fallopian tubes- structure</vt:lpstr>
      <vt:lpstr>Uterine tubes:fallopian tubes- structure</vt:lpstr>
      <vt:lpstr>PowerPoint Presentation</vt:lpstr>
      <vt:lpstr>Uterus[womb]</vt:lpstr>
      <vt:lpstr>Uterus[womb]- functions</vt:lpstr>
      <vt:lpstr>Uterus[womb]- situation and position</vt:lpstr>
      <vt:lpstr>Uterus[womb]- situation and position</vt:lpstr>
      <vt:lpstr>Uterus[womb]- situation and position</vt:lpstr>
      <vt:lpstr>Uterus[womb]- measurements</vt:lpstr>
      <vt:lpstr>Uterus[womb]- measurements</vt:lpstr>
      <vt:lpstr>Uterus[womb]- measurements</vt:lpstr>
      <vt:lpstr>Uterus[womb]- parts</vt:lpstr>
      <vt:lpstr>Uterus[womb]- parts</vt:lpstr>
      <vt:lpstr>Uterus[womb]- parts</vt:lpstr>
      <vt:lpstr>Uterus[womb]- Normal Axes</vt:lpstr>
      <vt:lpstr>Uterus[womb]- Normal Axes</vt:lpstr>
      <vt:lpstr>Uterus[womb]- Normal Axes</vt:lpstr>
      <vt:lpstr>Uterus[womb]- isthmus</vt:lpstr>
      <vt:lpstr>Uterus[womb]- Microscopic Structure</vt:lpstr>
      <vt:lpstr>Uterus[womb]- Microscopic Structure</vt:lpstr>
      <vt:lpstr>Uterus[womb]- Microscopic Structure</vt:lpstr>
      <vt:lpstr>Uterus[womb]- Supports</vt:lpstr>
      <vt:lpstr>Uterus[womb]- Supports</vt:lpstr>
      <vt:lpstr>Uterus[womb]- Supports</vt:lpstr>
      <vt:lpstr>Uterus[womb]- Arterial Supply and Venous Drainage</vt:lpstr>
      <vt:lpstr>Uterus[womb]- Arterial Supply and Venous Drainage</vt:lpstr>
      <vt:lpstr>PowerPoint Presentation</vt:lpstr>
      <vt:lpstr>PowerPoint Presentation</vt:lpstr>
      <vt:lpstr>Uterus[womb]- vagina</vt:lpstr>
      <vt:lpstr>Uterus[womb]- vagina</vt:lpstr>
      <vt:lpstr>Uterus[womb]- vagina</vt:lpstr>
      <vt:lpstr>Uterus[womb]- vagina</vt:lpstr>
      <vt:lpstr>Uterus[womb]- vagina</vt:lpstr>
      <vt:lpstr>Uterus[womb]- vagina</vt:lpstr>
      <vt:lpstr>Uterus[womb]- vulva</vt:lpstr>
      <vt:lpstr>Uterus[womb]- vulva</vt:lpstr>
      <vt:lpstr>Uterus[womb]- vulva</vt:lpstr>
      <vt:lpstr>Uterus[womb]- vulva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Madhu Chandana Senthil Rajan</dc:creator>
  <cp:lastModifiedBy>Madhu Chandana Senthil Rajan</cp:lastModifiedBy>
  <cp:revision>3</cp:revision>
  <dcterms:created xsi:type="dcterms:W3CDTF">2025-09-14T03:59:54Z</dcterms:created>
  <dcterms:modified xsi:type="dcterms:W3CDTF">2025-11-19T12:53:09Z</dcterms:modified>
</cp:coreProperties>
</file>